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sldIdLst>
    <p:sldId id="278" r:id="rId2"/>
    <p:sldId id="279" r:id="rId3"/>
    <p:sldId id="280" r:id="rId4"/>
    <p:sldId id="298" r:id="rId5"/>
    <p:sldId id="294" r:id="rId6"/>
    <p:sldId id="281" r:id="rId7"/>
    <p:sldId id="288" r:id="rId8"/>
    <p:sldId id="295" r:id="rId9"/>
    <p:sldId id="299" r:id="rId10"/>
    <p:sldId id="300" r:id="rId11"/>
    <p:sldId id="291" r:id="rId12"/>
    <p:sldId id="301" r:id="rId13"/>
    <p:sldId id="303" r:id="rId14"/>
    <p:sldId id="302" r:id="rId15"/>
    <p:sldId id="296" r:id="rId16"/>
    <p:sldId id="304" r:id="rId17"/>
    <p:sldId id="297" r:id="rId18"/>
    <p:sldId id="290" r:id="rId19"/>
    <p:sldId id="305" r:id="rId20"/>
    <p:sldId id="293" r:id="rId2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09" autoAdjust="0"/>
  </p:normalViewPr>
  <p:slideViewPr>
    <p:cSldViewPr snapToGrid="0" snapToObjects="1">
      <p:cViewPr varScale="1">
        <p:scale>
          <a:sx n="109" d="100"/>
          <a:sy n="109" d="100"/>
        </p:scale>
        <p:origin x="840" y="10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INTRODUCTIONS</a:t>
            </a:r>
          </a:p>
        </p:txBody>
      </p:sp>
    </p:spTree>
    <p:extLst>
      <p:ext uri="{BB962C8B-B14F-4D97-AF65-F5344CB8AC3E}">
        <p14:creationId xmlns:p14="http://schemas.microsoft.com/office/powerpoint/2010/main" val="180053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Opportunity to ask questions</a:t>
            </a:r>
          </a:p>
        </p:txBody>
      </p:sp>
    </p:spTree>
    <p:extLst>
      <p:ext uri="{BB962C8B-B14F-4D97-AF65-F5344CB8AC3E}">
        <p14:creationId xmlns:p14="http://schemas.microsoft.com/office/powerpoint/2010/main" val="76430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Parental involvement – more passive, parents doing what school tells them, communication is one way, token attempts to listen to parents’ views e.g. surveys that don’t change much  </a:t>
            </a:r>
          </a:p>
          <a:p>
            <a:r>
              <a:rPr lang="en-GB" dirty="0"/>
              <a:t>Parental engagement – more active and meaningful, parents and school working together as equal partners, communication is two way, real listening to parents’ views working together to make changes that benefit the children and school community   </a:t>
            </a:r>
          </a:p>
        </p:txBody>
      </p:sp>
    </p:spTree>
    <p:extLst>
      <p:ext uri="{BB962C8B-B14F-4D97-AF65-F5344CB8AC3E}">
        <p14:creationId xmlns:p14="http://schemas.microsoft.com/office/powerpoint/2010/main" val="290613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Staff training - &lt;10% staff report explicit training on how to communicate with parents and have difficult conversations</a:t>
            </a:r>
          </a:p>
          <a:p>
            <a:r>
              <a:rPr lang="en-GB" dirty="0"/>
              <a:t>Language – families with a different first language and limited English or families with low levels of literacy </a:t>
            </a:r>
          </a:p>
          <a:p>
            <a:r>
              <a:rPr lang="en-GB" dirty="0"/>
              <a:t>Knowledge – families with low levels of education, especially in secondary not feeling they have skill or specialist knowledge to support </a:t>
            </a:r>
            <a:r>
              <a:rPr lang="en-GB" dirty="0" err="1"/>
              <a:t>chn</a:t>
            </a:r>
            <a:r>
              <a:rPr lang="en-GB" dirty="0"/>
              <a:t> </a:t>
            </a:r>
          </a:p>
          <a:p>
            <a:r>
              <a:rPr lang="en-GB" dirty="0"/>
              <a:t>Work – parents busy with work unable to physically come into school </a:t>
            </a:r>
          </a:p>
          <a:p>
            <a:r>
              <a:rPr lang="en-GB" dirty="0"/>
              <a:t>Experiences – previous negative experiences as a pupil or parent can be </a:t>
            </a:r>
            <a:r>
              <a:rPr lang="en-GB" dirty="0" err="1"/>
              <a:t>offputting</a:t>
            </a:r>
            <a:endParaRPr lang="en-GB" dirty="0"/>
          </a:p>
          <a:p>
            <a:r>
              <a:rPr lang="en-GB" dirty="0"/>
              <a:t>Health – physical and mental ill health of parents</a:t>
            </a:r>
          </a:p>
        </p:txBody>
      </p:sp>
    </p:spTree>
    <p:extLst>
      <p:ext uri="{BB962C8B-B14F-4D97-AF65-F5344CB8AC3E}">
        <p14:creationId xmlns:p14="http://schemas.microsoft.com/office/powerpoint/2010/main" val="419591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Class Dojo – easy two-way communication, automatic translation for parents who have limited English </a:t>
            </a:r>
          </a:p>
          <a:p>
            <a:r>
              <a:rPr lang="en-GB" dirty="0"/>
              <a:t>Website – use your school website as a one stop shop for information, a contact form on the website too? </a:t>
            </a:r>
          </a:p>
          <a:p>
            <a:r>
              <a:rPr lang="en-GB" dirty="0"/>
              <a:t>Language – use parent friendly language and avoid acronyms/technical language</a:t>
            </a:r>
          </a:p>
          <a:p>
            <a:r>
              <a:rPr lang="en-GB" dirty="0"/>
              <a:t>Emails – set up a class/year group/form group email address parents can use to get in touch with teachers to avoid clogging up their personal inboxes</a:t>
            </a:r>
          </a:p>
          <a:p>
            <a:r>
              <a:rPr lang="en-GB" dirty="0"/>
              <a:t>SEND Parents Evening – a separate event or additional length slots for parents of children with SEND so there’s actually time to talk in enough detail</a:t>
            </a:r>
          </a:p>
          <a:p>
            <a:r>
              <a:rPr lang="en-GB" dirty="0"/>
              <a:t>Open door policy – parents know they can show up and ask to see head, </a:t>
            </a:r>
            <a:r>
              <a:rPr lang="en-GB" dirty="0" err="1"/>
              <a:t>senco</a:t>
            </a:r>
            <a:r>
              <a:rPr lang="en-GB" dirty="0"/>
              <a:t>, etc. </a:t>
            </a:r>
          </a:p>
          <a:p>
            <a:r>
              <a:rPr lang="en-GB" dirty="0"/>
              <a:t>Verbal communication – focus on face to face and phone calls/Zoom/Teams for parents you know have limited literacy </a:t>
            </a:r>
          </a:p>
          <a:p>
            <a:r>
              <a:rPr lang="en-GB" dirty="0"/>
              <a:t>Visibility – be on the playground, be at after school events</a:t>
            </a:r>
          </a:p>
        </p:txBody>
      </p:sp>
    </p:spTree>
    <p:extLst>
      <p:ext uri="{BB962C8B-B14F-4D97-AF65-F5344CB8AC3E}">
        <p14:creationId xmlns:p14="http://schemas.microsoft.com/office/powerpoint/2010/main" val="317226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Coffee mornings – give parents a chance to get to know each other and support each other </a:t>
            </a:r>
          </a:p>
          <a:p>
            <a:r>
              <a:rPr lang="en-GB" dirty="0"/>
              <a:t>Guest speakers – invite specialists to talk parents through processes, rights, how to meet needs, dealing with behaviour etc</a:t>
            </a:r>
          </a:p>
          <a:p>
            <a:r>
              <a:rPr lang="en-GB" dirty="0"/>
              <a:t>Information evenings – train parents up on phonics, calculation methods, etc whatever you think will be of benefit </a:t>
            </a:r>
          </a:p>
          <a:p>
            <a:r>
              <a:rPr lang="en-GB" dirty="0"/>
              <a:t>Charities – build links with charities that can support your parents and make parents aware of who they can reach out to for help </a:t>
            </a:r>
          </a:p>
          <a:p>
            <a:r>
              <a:rPr lang="en-GB" dirty="0"/>
              <a:t>Positives – share the positives with parents as well as concerns so they feel like you are giving them something too it’s not just demands e.g. invite to award evenings, notes home, certificates etc </a:t>
            </a:r>
          </a:p>
          <a:p>
            <a:r>
              <a:rPr lang="en-GB" dirty="0"/>
              <a:t>Volunteering – have parents in to volunteer hearing readers, running clubs etc. </a:t>
            </a:r>
          </a:p>
        </p:txBody>
      </p:sp>
    </p:spTree>
    <p:extLst>
      <p:ext uri="{BB962C8B-B14F-4D97-AF65-F5344CB8AC3E}">
        <p14:creationId xmlns:p14="http://schemas.microsoft.com/office/powerpoint/2010/main" val="425294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Nudges – link</a:t>
            </a:r>
          </a:p>
          <a:p>
            <a:r>
              <a:rPr lang="en-GB" dirty="0"/>
              <a:t>Be realistic – know your demographic and be realistic about how much time, money they can spend, focus on things they can do that don’t require high levels of specialist knowledge but focus on building routines, ‘fun’ ways to support learning, using apps/games to appeal to children</a:t>
            </a:r>
          </a:p>
          <a:p>
            <a:r>
              <a:rPr lang="en-GB" dirty="0"/>
              <a:t>Stay and play – show them how to play with their </a:t>
            </a:r>
            <a:r>
              <a:rPr lang="en-GB" dirty="0" err="1"/>
              <a:t>chn</a:t>
            </a:r>
            <a:r>
              <a:rPr lang="en-GB" dirty="0"/>
              <a:t> and emphasise the value of play! Not just for early years!</a:t>
            </a:r>
          </a:p>
          <a:p>
            <a:r>
              <a:rPr lang="en-GB" dirty="0"/>
              <a:t>Provide resources – don’t assume parents know where to find resources, send them direct links or print things to send home </a:t>
            </a:r>
          </a:p>
          <a:p>
            <a:r>
              <a:rPr lang="en-GB" dirty="0"/>
              <a:t>Personalise – don’t just give generic information/strategies, if you know your children you can give specific advice on what works or doesn’t for them and areas they could work on </a:t>
            </a:r>
          </a:p>
        </p:txBody>
      </p:sp>
    </p:spTree>
    <p:extLst>
      <p:ext uri="{BB962C8B-B14F-4D97-AF65-F5344CB8AC3E}">
        <p14:creationId xmlns:p14="http://schemas.microsoft.com/office/powerpoint/2010/main" val="186486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Surveys – ask parents their views and feed back what you’re going to do based on that </a:t>
            </a:r>
          </a:p>
          <a:p>
            <a:r>
              <a:rPr lang="en-GB" dirty="0"/>
              <a:t>Working parties – invite parents as key stakeholders to help you make decisions </a:t>
            </a:r>
          </a:p>
          <a:p>
            <a:r>
              <a:rPr lang="en-GB" dirty="0"/>
              <a:t>PTA/governors – think about how to make this accessible and not scary</a:t>
            </a:r>
          </a:p>
        </p:txBody>
      </p:sp>
    </p:spTree>
    <p:extLst>
      <p:ext uri="{BB962C8B-B14F-4D97-AF65-F5344CB8AC3E}">
        <p14:creationId xmlns:p14="http://schemas.microsoft.com/office/powerpoint/2010/main" val="417524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1 to 1 – parents whose child newly has an EHCP, talk them through annual review process etc </a:t>
            </a:r>
          </a:p>
          <a:p>
            <a:r>
              <a:rPr lang="en-GB" dirty="0"/>
              <a:t>Parent support groups – for ASD, ADHD etc with specialists and sharing experiences </a:t>
            </a:r>
          </a:p>
          <a:p>
            <a:r>
              <a:rPr lang="en-GB" dirty="0"/>
              <a:t>School priorities – lead sessions on current issues for the school e.g. anxiety, behaviour to help parents help you (and help themselves at home) </a:t>
            </a:r>
          </a:p>
        </p:txBody>
      </p:sp>
    </p:spTree>
    <p:extLst>
      <p:ext uri="{BB962C8B-B14F-4D97-AF65-F5344CB8AC3E}">
        <p14:creationId xmlns:p14="http://schemas.microsoft.com/office/powerpoint/2010/main" val="16474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Audit current levels of parental engagement and strengths and weaknesses</a:t>
            </a:r>
          </a:p>
          <a:p>
            <a:r>
              <a:rPr lang="en-GB" dirty="0"/>
              <a:t>Begin planning out what could be done to change/improve things </a:t>
            </a:r>
          </a:p>
        </p:txBody>
      </p:sp>
    </p:spTree>
    <p:extLst>
      <p:ext uri="{BB962C8B-B14F-4D97-AF65-F5344CB8AC3E}">
        <p14:creationId xmlns:p14="http://schemas.microsoft.com/office/powerpoint/2010/main" val="191167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d2tic4wvo1iusb.cloudfront.net/eef-guidance-reports/supporting-parents/EEF_Parental_Engagement_Guidance_Report.pdf?v=1668765264" TargetMode="External"/><Relationship Id="rId2" Type="http://schemas.openxmlformats.org/officeDocument/2006/relationships/hyperlink" Target="https://unitedlearning.org.uk/Portals/0/Parental%20Engagement%20Handbook%20-%20United%20Learning%20%28v3%29_1.pdf"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Elizabeth.marshall@ormistonmeadows.co.uk"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590800" y="1699768"/>
            <a:ext cx="7223760" cy="1225296"/>
          </a:xfrm>
        </p:spPr>
        <p:txBody>
          <a:bodyPr/>
          <a:lstStyle/>
          <a:p>
            <a:r>
              <a:rPr lang="en-US" sz="4000" dirty="0"/>
              <a:t>Effective parental engagement</a:t>
            </a:r>
            <a:r>
              <a:rPr lang="en-US" dirty="0"/>
              <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586480" y="3697224"/>
            <a:ext cx="5212080" cy="878908"/>
          </a:xfrm>
        </p:spPr>
        <p:txBody>
          <a:bodyPr/>
          <a:lstStyle/>
          <a:p>
            <a:r>
              <a:rPr lang="en-US" sz="2000" dirty="0"/>
              <a:t>Ormiston Meadows Academy​</a:t>
            </a:r>
          </a:p>
          <a:p>
            <a:r>
              <a:rPr lang="en-US" sz="2000" dirty="0"/>
              <a:t>SEND Hub for Physical Disability</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n-US" dirty="0"/>
              <a:t>What could that look like?</a:t>
            </a:r>
          </a:p>
        </p:txBody>
      </p:sp>
      <p:sp>
        <p:nvSpPr>
          <p:cNvPr id="101" name="Footer Placeholder 100">
            <a:extLst>
              <a:ext uri="{FF2B5EF4-FFF2-40B4-BE49-F238E27FC236}">
                <a16:creationId xmlns:a16="http://schemas.microsoft.com/office/drawing/2014/main" id="{A45E958A-ABCE-B639-C555-90CCC88988C5}"/>
              </a:ext>
            </a:extLst>
          </p:cNvPr>
          <p:cNvSpPr>
            <a:spLocks noGrp="1"/>
          </p:cNvSpPr>
          <p:nvPr>
            <p:ph type="ftr" sz="quarter" idx="11"/>
          </p:nvPr>
        </p:nvSpPr>
        <p:spPr/>
        <p:txBody>
          <a:bodyPr/>
          <a:lstStyle/>
          <a:p>
            <a:r>
              <a:rPr lang="en-US" dirty="0"/>
              <a:t>Effective parental engagement</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a:xfrm>
            <a:off x="971442" y="2743200"/>
            <a:ext cx="3328416" cy="3557016"/>
          </a:xfrm>
        </p:spPr>
        <p:txBody>
          <a:bodyPr/>
          <a:lstStyle/>
          <a:p>
            <a:r>
              <a:rPr lang="en-US" dirty="0"/>
              <a:t>Communicate effectively</a:t>
            </a:r>
          </a:p>
        </p:txBody>
      </p:sp>
      <p:pic>
        <p:nvPicPr>
          <p:cNvPr id="76" name="Picture Placeholder 75" descr="Call center outline">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a:blip r:embed="rId3">
            <a:extLst>
              <a:ext uri="{96DAC541-7B7A-43D3-8B79-37D633B846F1}">
                <asvg:svgBlip xmlns:asvg="http://schemas.microsoft.com/office/drawing/2016/SVG/main" xmlns="" r:embed="rId4"/>
              </a:ext>
            </a:extLst>
          </a:blip>
          <a:srcRect/>
          <a:stretch/>
        </p:blipFill>
        <p:spPr>
          <a:xfrm>
            <a:off x="2169306" y="2258568"/>
            <a:ext cx="932688" cy="932688"/>
          </a:xfrm>
        </p:spPr>
      </p:pic>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a:xfrm>
            <a:off x="1250334" y="4178808"/>
            <a:ext cx="2770632" cy="795963"/>
          </a:xfrm>
        </p:spPr>
        <p:txBody>
          <a:bodyPr/>
          <a:lstStyle/>
          <a:p>
            <a:r>
              <a:rPr lang="en-US" dirty="0"/>
              <a:t>Share information regularly in an accessible format. </a:t>
            </a:r>
          </a:p>
        </p:txBody>
      </p:sp>
      <p:sp>
        <p:nvSpPr>
          <p:cNvPr id="21" name="TextBox 20">
            <a:extLst>
              <a:ext uri="{FF2B5EF4-FFF2-40B4-BE49-F238E27FC236}">
                <a16:creationId xmlns:a16="http://schemas.microsoft.com/office/drawing/2014/main" id="{B72DF60B-0F20-3AC4-466E-CFE9509CF31A}"/>
              </a:ext>
            </a:extLst>
          </p:cNvPr>
          <p:cNvSpPr txBox="1"/>
          <p:nvPr/>
        </p:nvSpPr>
        <p:spPr>
          <a:xfrm>
            <a:off x="4996546" y="2743200"/>
            <a:ext cx="1349829" cy="369332"/>
          </a:xfrm>
          <a:prstGeom prst="rect">
            <a:avLst/>
          </a:prstGeom>
          <a:noFill/>
        </p:spPr>
        <p:txBody>
          <a:bodyPr wrap="square" rtlCol="0">
            <a:spAutoFit/>
          </a:bodyPr>
          <a:lstStyle/>
          <a:p>
            <a:r>
              <a:rPr lang="en-GB" dirty="0"/>
              <a:t>Class Dojo</a:t>
            </a:r>
          </a:p>
        </p:txBody>
      </p:sp>
      <p:sp>
        <p:nvSpPr>
          <p:cNvPr id="22" name="TextBox 21">
            <a:extLst>
              <a:ext uri="{FF2B5EF4-FFF2-40B4-BE49-F238E27FC236}">
                <a16:creationId xmlns:a16="http://schemas.microsoft.com/office/drawing/2014/main" id="{1EF7FABC-895F-6DA1-308A-36437509BA11}"/>
              </a:ext>
            </a:extLst>
          </p:cNvPr>
          <p:cNvSpPr txBox="1"/>
          <p:nvPr/>
        </p:nvSpPr>
        <p:spPr>
          <a:xfrm>
            <a:off x="6150431" y="3853196"/>
            <a:ext cx="1349829" cy="369332"/>
          </a:xfrm>
          <a:prstGeom prst="rect">
            <a:avLst/>
          </a:prstGeom>
          <a:noFill/>
        </p:spPr>
        <p:txBody>
          <a:bodyPr wrap="square" rtlCol="0">
            <a:spAutoFit/>
          </a:bodyPr>
          <a:lstStyle/>
          <a:p>
            <a:r>
              <a:rPr lang="en-GB" dirty="0"/>
              <a:t>Website</a:t>
            </a:r>
          </a:p>
        </p:txBody>
      </p:sp>
      <p:sp>
        <p:nvSpPr>
          <p:cNvPr id="23" name="TextBox 22">
            <a:extLst>
              <a:ext uri="{FF2B5EF4-FFF2-40B4-BE49-F238E27FC236}">
                <a16:creationId xmlns:a16="http://schemas.microsoft.com/office/drawing/2014/main" id="{6E6280FA-8BD3-CA8C-D897-3794AF22C34D}"/>
              </a:ext>
            </a:extLst>
          </p:cNvPr>
          <p:cNvSpPr txBox="1"/>
          <p:nvPr/>
        </p:nvSpPr>
        <p:spPr>
          <a:xfrm>
            <a:off x="8142519" y="4790105"/>
            <a:ext cx="1349829" cy="369332"/>
          </a:xfrm>
          <a:prstGeom prst="rect">
            <a:avLst/>
          </a:prstGeom>
          <a:noFill/>
        </p:spPr>
        <p:txBody>
          <a:bodyPr wrap="square" rtlCol="0">
            <a:spAutoFit/>
          </a:bodyPr>
          <a:lstStyle/>
          <a:p>
            <a:r>
              <a:rPr lang="en-GB" dirty="0"/>
              <a:t>Language</a:t>
            </a:r>
          </a:p>
        </p:txBody>
      </p:sp>
      <p:sp>
        <p:nvSpPr>
          <p:cNvPr id="24" name="TextBox 23">
            <a:extLst>
              <a:ext uri="{FF2B5EF4-FFF2-40B4-BE49-F238E27FC236}">
                <a16:creationId xmlns:a16="http://schemas.microsoft.com/office/drawing/2014/main" id="{3AF594A9-CEDB-9BA0-D1E2-4F05C3B09CF6}"/>
              </a:ext>
            </a:extLst>
          </p:cNvPr>
          <p:cNvSpPr txBox="1"/>
          <p:nvPr/>
        </p:nvSpPr>
        <p:spPr>
          <a:xfrm>
            <a:off x="9383489" y="3853196"/>
            <a:ext cx="1349829" cy="369332"/>
          </a:xfrm>
          <a:prstGeom prst="rect">
            <a:avLst/>
          </a:prstGeom>
          <a:noFill/>
        </p:spPr>
        <p:txBody>
          <a:bodyPr wrap="square" rtlCol="0">
            <a:spAutoFit/>
          </a:bodyPr>
          <a:lstStyle/>
          <a:p>
            <a:r>
              <a:rPr lang="en-GB" dirty="0"/>
              <a:t>Emails</a:t>
            </a:r>
          </a:p>
        </p:txBody>
      </p:sp>
      <p:sp>
        <p:nvSpPr>
          <p:cNvPr id="25" name="TextBox 24">
            <a:extLst>
              <a:ext uri="{FF2B5EF4-FFF2-40B4-BE49-F238E27FC236}">
                <a16:creationId xmlns:a16="http://schemas.microsoft.com/office/drawing/2014/main" id="{68088B34-EDBE-F50A-D104-661D536E35EB}"/>
              </a:ext>
            </a:extLst>
          </p:cNvPr>
          <p:cNvSpPr txBox="1"/>
          <p:nvPr/>
        </p:nvSpPr>
        <p:spPr>
          <a:xfrm>
            <a:off x="4996546" y="4778526"/>
            <a:ext cx="2503714" cy="369332"/>
          </a:xfrm>
          <a:prstGeom prst="rect">
            <a:avLst/>
          </a:prstGeom>
          <a:noFill/>
        </p:spPr>
        <p:txBody>
          <a:bodyPr wrap="square" rtlCol="0">
            <a:spAutoFit/>
          </a:bodyPr>
          <a:lstStyle/>
          <a:p>
            <a:r>
              <a:rPr lang="en-GB" dirty="0"/>
              <a:t>SEND Parents Evening</a:t>
            </a:r>
          </a:p>
        </p:txBody>
      </p:sp>
      <p:sp>
        <p:nvSpPr>
          <p:cNvPr id="26" name="TextBox 25">
            <a:extLst>
              <a:ext uri="{FF2B5EF4-FFF2-40B4-BE49-F238E27FC236}">
                <a16:creationId xmlns:a16="http://schemas.microsoft.com/office/drawing/2014/main" id="{F5FB055E-5E5E-0AAE-5FDD-BF2AB72554B6}"/>
              </a:ext>
            </a:extLst>
          </p:cNvPr>
          <p:cNvSpPr txBox="1"/>
          <p:nvPr/>
        </p:nvSpPr>
        <p:spPr>
          <a:xfrm>
            <a:off x="7380518" y="2743200"/>
            <a:ext cx="2503714" cy="369332"/>
          </a:xfrm>
          <a:prstGeom prst="rect">
            <a:avLst/>
          </a:prstGeom>
          <a:noFill/>
        </p:spPr>
        <p:txBody>
          <a:bodyPr wrap="square" rtlCol="0">
            <a:spAutoFit/>
          </a:bodyPr>
          <a:lstStyle/>
          <a:p>
            <a:r>
              <a:rPr lang="en-GB" dirty="0"/>
              <a:t>Open door policy</a:t>
            </a:r>
          </a:p>
        </p:txBody>
      </p:sp>
      <p:sp>
        <p:nvSpPr>
          <p:cNvPr id="27" name="TextBox 26">
            <a:extLst>
              <a:ext uri="{FF2B5EF4-FFF2-40B4-BE49-F238E27FC236}">
                <a16:creationId xmlns:a16="http://schemas.microsoft.com/office/drawing/2014/main" id="{76CE4B48-5994-BAAD-0016-768823412731}"/>
              </a:ext>
            </a:extLst>
          </p:cNvPr>
          <p:cNvSpPr txBox="1"/>
          <p:nvPr/>
        </p:nvSpPr>
        <p:spPr>
          <a:xfrm>
            <a:off x="6150430" y="5656608"/>
            <a:ext cx="2634345" cy="369332"/>
          </a:xfrm>
          <a:prstGeom prst="rect">
            <a:avLst/>
          </a:prstGeom>
          <a:noFill/>
        </p:spPr>
        <p:txBody>
          <a:bodyPr wrap="square" rtlCol="0">
            <a:spAutoFit/>
          </a:bodyPr>
          <a:lstStyle/>
          <a:p>
            <a:r>
              <a:rPr lang="en-GB" dirty="0"/>
              <a:t>Verbal communication</a:t>
            </a:r>
          </a:p>
        </p:txBody>
      </p:sp>
      <p:sp>
        <p:nvSpPr>
          <p:cNvPr id="28" name="TextBox 27">
            <a:extLst>
              <a:ext uri="{FF2B5EF4-FFF2-40B4-BE49-F238E27FC236}">
                <a16:creationId xmlns:a16="http://schemas.microsoft.com/office/drawing/2014/main" id="{570A5DBF-AB92-51F6-FA4A-9506C47D1B43}"/>
              </a:ext>
            </a:extLst>
          </p:cNvPr>
          <p:cNvSpPr txBox="1"/>
          <p:nvPr/>
        </p:nvSpPr>
        <p:spPr>
          <a:xfrm>
            <a:off x="9470570" y="5656608"/>
            <a:ext cx="2634345" cy="369332"/>
          </a:xfrm>
          <a:prstGeom prst="rect">
            <a:avLst/>
          </a:prstGeom>
          <a:noFill/>
        </p:spPr>
        <p:txBody>
          <a:bodyPr wrap="square" rtlCol="0">
            <a:spAutoFit/>
          </a:bodyPr>
          <a:lstStyle/>
          <a:p>
            <a:r>
              <a:rPr lang="en-GB" dirty="0"/>
              <a:t>Visibility</a:t>
            </a:r>
          </a:p>
        </p:txBody>
      </p:sp>
    </p:spTree>
    <p:extLst>
      <p:ext uri="{BB962C8B-B14F-4D97-AF65-F5344CB8AC3E}">
        <p14:creationId xmlns:p14="http://schemas.microsoft.com/office/powerpoint/2010/main" val="38961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n-US" dirty="0"/>
              <a:t>What could that look like?</a:t>
            </a:r>
          </a:p>
        </p:txBody>
      </p:sp>
      <p:sp>
        <p:nvSpPr>
          <p:cNvPr id="101" name="Footer Placeholder 100">
            <a:extLst>
              <a:ext uri="{FF2B5EF4-FFF2-40B4-BE49-F238E27FC236}">
                <a16:creationId xmlns:a16="http://schemas.microsoft.com/office/drawing/2014/main" id="{A45E958A-ABCE-B639-C555-90CCC88988C5}"/>
              </a:ext>
            </a:extLst>
          </p:cNvPr>
          <p:cNvSpPr>
            <a:spLocks noGrp="1"/>
          </p:cNvSpPr>
          <p:nvPr>
            <p:ph type="ftr" sz="quarter" idx="11"/>
          </p:nvPr>
        </p:nvSpPr>
        <p:spPr/>
        <p:txBody>
          <a:bodyPr/>
          <a:lstStyle/>
          <a:p>
            <a:r>
              <a:rPr lang="en-US" dirty="0"/>
              <a:t>Effective parental engagement</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p:txBody>
          <a:bodyPr/>
          <a:lstStyle/>
          <a:p>
            <a:r>
              <a:rPr lang="en-US" dirty="0"/>
              <a:t>Empower parents</a:t>
            </a:r>
          </a:p>
        </p:txBody>
      </p:sp>
      <p:pic>
        <p:nvPicPr>
          <p:cNvPr id="72" name="Picture Placeholder 71" descr="Boxing Glove outline">
            <a:extLst>
              <a:ext uri="{FF2B5EF4-FFF2-40B4-BE49-F238E27FC236}">
                <a16:creationId xmlns:a16="http://schemas.microsoft.com/office/drawing/2014/main" id="{FD5AE93E-9743-FD3B-C935-638BF9D159CC}"/>
              </a:ext>
            </a:extLst>
          </p:cNvPr>
          <p:cNvPicPr>
            <a:picLocks noGrp="1" noChangeAspect="1"/>
          </p:cNvPicPr>
          <p:nvPr>
            <p:ph type="pic" sz="quarter" idx="23"/>
          </p:nvPr>
        </p:nvPicPr>
        <p:blipFill>
          <a:blip r:embed="rId3">
            <a:extLst>
              <a:ext uri="{96DAC541-7B7A-43D3-8B79-37D633B846F1}">
                <asvg:svgBlip xmlns:asvg="http://schemas.microsoft.com/office/drawing/2016/SVG/main" xmlns="" r:embed="rId4"/>
              </a:ext>
            </a:extLst>
          </a:blip>
          <a:srcRect/>
          <a:stretch/>
        </p:blipFill>
        <p:spPr>
          <a:xfrm>
            <a:off x="1911096" y="2258568"/>
            <a:ext cx="932688" cy="932688"/>
          </a:xfrm>
        </p:spPr>
      </p:pic>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p:txBody>
          <a:bodyPr/>
          <a:lstStyle/>
          <a:p>
            <a:r>
              <a:rPr lang="en-US" dirty="0"/>
              <a:t>Help parents/</a:t>
            </a:r>
            <a:r>
              <a:rPr lang="en-US" dirty="0" err="1"/>
              <a:t>carers</a:t>
            </a:r>
            <a:r>
              <a:rPr lang="en-US" dirty="0"/>
              <a:t> to help themselves, their children and each other.</a:t>
            </a:r>
          </a:p>
        </p:txBody>
      </p:sp>
      <p:sp>
        <p:nvSpPr>
          <p:cNvPr id="21" name="TextBox 20">
            <a:extLst>
              <a:ext uri="{FF2B5EF4-FFF2-40B4-BE49-F238E27FC236}">
                <a16:creationId xmlns:a16="http://schemas.microsoft.com/office/drawing/2014/main" id="{F63E6E57-2401-2B28-4FA0-32D9E9708C53}"/>
              </a:ext>
            </a:extLst>
          </p:cNvPr>
          <p:cNvSpPr txBox="1"/>
          <p:nvPr/>
        </p:nvSpPr>
        <p:spPr>
          <a:xfrm>
            <a:off x="4713949" y="3059668"/>
            <a:ext cx="2013858" cy="369332"/>
          </a:xfrm>
          <a:prstGeom prst="rect">
            <a:avLst/>
          </a:prstGeom>
          <a:noFill/>
        </p:spPr>
        <p:txBody>
          <a:bodyPr wrap="square" rtlCol="0">
            <a:spAutoFit/>
          </a:bodyPr>
          <a:lstStyle/>
          <a:p>
            <a:r>
              <a:rPr lang="en-GB" dirty="0"/>
              <a:t>Coffee mornings</a:t>
            </a:r>
          </a:p>
        </p:txBody>
      </p:sp>
      <p:sp>
        <p:nvSpPr>
          <p:cNvPr id="22" name="TextBox 21">
            <a:extLst>
              <a:ext uri="{FF2B5EF4-FFF2-40B4-BE49-F238E27FC236}">
                <a16:creationId xmlns:a16="http://schemas.microsoft.com/office/drawing/2014/main" id="{731DC61B-B8B0-6D37-4E22-85809E516B25}"/>
              </a:ext>
            </a:extLst>
          </p:cNvPr>
          <p:cNvSpPr txBox="1"/>
          <p:nvPr/>
        </p:nvSpPr>
        <p:spPr>
          <a:xfrm>
            <a:off x="5867834" y="4169664"/>
            <a:ext cx="2634344" cy="369332"/>
          </a:xfrm>
          <a:prstGeom prst="rect">
            <a:avLst/>
          </a:prstGeom>
          <a:noFill/>
        </p:spPr>
        <p:txBody>
          <a:bodyPr wrap="square" rtlCol="0">
            <a:spAutoFit/>
          </a:bodyPr>
          <a:lstStyle/>
          <a:p>
            <a:r>
              <a:rPr lang="en-GB" dirty="0"/>
              <a:t>Information evenings</a:t>
            </a:r>
          </a:p>
        </p:txBody>
      </p:sp>
      <p:sp>
        <p:nvSpPr>
          <p:cNvPr id="24" name="TextBox 23">
            <a:extLst>
              <a:ext uri="{FF2B5EF4-FFF2-40B4-BE49-F238E27FC236}">
                <a16:creationId xmlns:a16="http://schemas.microsoft.com/office/drawing/2014/main" id="{EB81C921-97F5-D244-B440-A56AA5ADCEFF}"/>
              </a:ext>
            </a:extLst>
          </p:cNvPr>
          <p:cNvSpPr txBox="1"/>
          <p:nvPr/>
        </p:nvSpPr>
        <p:spPr>
          <a:xfrm>
            <a:off x="9100892" y="4169664"/>
            <a:ext cx="1349829" cy="369332"/>
          </a:xfrm>
          <a:prstGeom prst="rect">
            <a:avLst/>
          </a:prstGeom>
          <a:noFill/>
        </p:spPr>
        <p:txBody>
          <a:bodyPr wrap="square" rtlCol="0">
            <a:spAutoFit/>
          </a:bodyPr>
          <a:lstStyle/>
          <a:p>
            <a:r>
              <a:rPr lang="en-GB" dirty="0"/>
              <a:t>Charities</a:t>
            </a:r>
          </a:p>
        </p:txBody>
      </p:sp>
      <p:sp>
        <p:nvSpPr>
          <p:cNvPr id="26" name="TextBox 25">
            <a:extLst>
              <a:ext uri="{FF2B5EF4-FFF2-40B4-BE49-F238E27FC236}">
                <a16:creationId xmlns:a16="http://schemas.microsoft.com/office/drawing/2014/main" id="{24DA3BF7-54C8-990C-131F-FDAE4D12D82F}"/>
              </a:ext>
            </a:extLst>
          </p:cNvPr>
          <p:cNvSpPr txBox="1"/>
          <p:nvPr/>
        </p:nvSpPr>
        <p:spPr>
          <a:xfrm>
            <a:off x="7744968" y="3059668"/>
            <a:ext cx="2503714" cy="369332"/>
          </a:xfrm>
          <a:prstGeom prst="rect">
            <a:avLst/>
          </a:prstGeom>
          <a:noFill/>
        </p:spPr>
        <p:txBody>
          <a:bodyPr wrap="square" rtlCol="0">
            <a:spAutoFit/>
          </a:bodyPr>
          <a:lstStyle/>
          <a:p>
            <a:r>
              <a:rPr lang="en-GB" dirty="0"/>
              <a:t>Guest speakers</a:t>
            </a:r>
          </a:p>
        </p:txBody>
      </p:sp>
      <p:sp>
        <p:nvSpPr>
          <p:cNvPr id="28" name="TextBox 27">
            <a:extLst>
              <a:ext uri="{FF2B5EF4-FFF2-40B4-BE49-F238E27FC236}">
                <a16:creationId xmlns:a16="http://schemas.microsoft.com/office/drawing/2014/main" id="{C1475C36-8050-9850-7F35-B3C4A88014C3}"/>
              </a:ext>
            </a:extLst>
          </p:cNvPr>
          <p:cNvSpPr txBox="1"/>
          <p:nvPr/>
        </p:nvSpPr>
        <p:spPr>
          <a:xfrm>
            <a:off x="7726679" y="5432059"/>
            <a:ext cx="2748426" cy="369332"/>
          </a:xfrm>
          <a:prstGeom prst="rect">
            <a:avLst/>
          </a:prstGeom>
          <a:noFill/>
        </p:spPr>
        <p:txBody>
          <a:bodyPr wrap="square" rtlCol="0">
            <a:spAutoFit/>
          </a:bodyPr>
          <a:lstStyle/>
          <a:p>
            <a:r>
              <a:rPr lang="en-GB" dirty="0"/>
              <a:t>Volunteering</a:t>
            </a:r>
          </a:p>
        </p:txBody>
      </p:sp>
      <p:sp>
        <p:nvSpPr>
          <p:cNvPr id="29" name="TextBox 28">
            <a:extLst>
              <a:ext uri="{FF2B5EF4-FFF2-40B4-BE49-F238E27FC236}">
                <a16:creationId xmlns:a16="http://schemas.microsoft.com/office/drawing/2014/main" id="{D348333D-A81E-2D0D-6F3F-C541DF1CF5A2}"/>
              </a:ext>
            </a:extLst>
          </p:cNvPr>
          <p:cNvSpPr txBox="1"/>
          <p:nvPr/>
        </p:nvSpPr>
        <p:spPr>
          <a:xfrm>
            <a:off x="4838917" y="5432059"/>
            <a:ext cx="2748426" cy="369332"/>
          </a:xfrm>
          <a:prstGeom prst="rect">
            <a:avLst/>
          </a:prstGeom>
          <a:noFill/>
        </p:spPr>
        <p:txBody>
          <a:bodyPr wrap="square" rtlCol="0">
            <a:spAutoFit/>
          </a:bodyPr>
          <a:lstStyle/>
          <a:p>
            <a:r>
              <a:rPr lang="en-GB" dirty="0"/>
              <a:t>Positives</a:t>
            </a:r>
          </a:p>
        </p:txBody>
      </p:sp>
    </p:spTree>
    <p:extLst>
      <p:ext uri="{BB962C8B-B14F-4D97-AF65-F5344CB8AC3E}">
        <p14:creationId xmlns:p14="http://schemas.microsoft.com/office/powerpoint/2010/main" val="2499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6"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n-US" dirty="0"/>
              <a:t>What could that look like?</a:t>
            </a:r>
          </a:p>
        </p:txBody>
      </p:sp>
      <p:sp>
        <p:nvSpPr>
          <p:cNvPr id="101" name="Footer Placeholder 100">
            <a:extLst>
              <a:ext uri="{FF2B5EF4-FFF2-40B4-BE49-F238E27FC236}">
                <a16:creationId xmlns:a16="http://schemas.microsoft.com/office/drawing/2014/main" id="{A45E958A-ABCE-B639-C555-90CCC88988C5}"/>
              </a:ext>
            </a:extLst>
          </p:cNvPr>
          <p:cNvSpPr>
            <a:spLocks noGrp="1"/>
          </p:cNvSpPr>
          <p:nvPr>
            <p:ph type="ftr" sz="quarter" idx="11"/>
          </p:nvPr>
        </p:nvSpPr>
        <p:spPr/>
        <p:txBody>
          <a:bodyPr/>
          <a:lstStyle/>
          <a:p>
            <a:r>
              <a:rPr lang="en-US" dirty="0"/>
              <a:t>Effective parental engagement</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12</a:t>
            </a:fld>
            <a:endParaRPr lang="en-US" dirty="0"/>
          </a:p>
        </p:txBody>
      </p:sp>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a:xfrm>
            <a:off x="971442" y="2743200"/>
            <a:ext cx="3328416" cy="3557016"/>
          </a:xfrm>
        </p:spPr>
        <p:txBody>
          <a:bodyPr/>
          <a:lstStyle/>
          <a:p>
            <a:r>
              <a:rPr lang="en-US" dirty="0"/>
              <a:t>Give practical advice</a:t>
            </a:r>
          </a:p>
        </p:txBody>
      </p:sp>
      <p:pic>
        <p:nvPicPr>
          <p:cNvPr id="76" name="Picture Placeholder 75" descr="Information outline">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a:blip r:embed="rId3">
            <a:extLst>
              <a:ext uri="{96DAC541-7B7A-43D3-8B79-37D633B846F1}">
                <asvg:svgBlip xmlns:asvg="http://schemas.microsoft.com/office/drawing/2016/SVG/main" xmlns="" r:embed="rId4"/>
              </a:ext>
            </a:extLst>
          </a:blip>
          <a:srcRect/>
          <a:stretch/>
        </p:blipFill>
        <p:spPr>
          <a:xfrm>
            <a:off x="2169306" y="2258568"/>
            <a:ext cx="932688" cy="932688"/>
          </a:xfrm>
        </p:spPr>
      </p:pic>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a:xfrm>
            <a:off x="1250334" y="4004632"/>
            <a:ext cx="2770632" cy="795963"/>
          </a:xfrm>
        </p:spPr>
        <p:txBody>
          <a:bodyPr/>
          <a:lstStyle/>
          <a:p>
            <a:r>
              <a:rPr lang="en-US" dirty="0"/>
              <a:t>Share strategies to support learning at home.</a:t>
            </a:r>
          </a:p>
        </p:txBody>
      </p:sp>
      <p:sp>
        <p:nvSpPr>
          <p:cNvPr id="2" name="TextBox 1">
            <a:extLst>
              <a:ext uri="{FF2B5EF4-FFF2-40B4-BE49-F238E27FC236}">
                <a16:creationId xmlns:a16="http://schemas.microsoft.com/office/drawing/2014/main" id="{28C95B0D-D8B1-F85B-1953-8B83E200FDC6}"/>
              </a:ext>
            </a:extLst>
          </p:cNvPr>
          <p:cNvSpPr txBox="1"/>
          <p:nvPr/>
        </p:nvSpPr>
        <p:spPr>
          <a:xfrm>
            <a:off x="5246915" y="3243944"/>
            <a:ext cx="1349829" cy="369332"/>
          </a:xfrm>
          <a:prstGeom prst="rect">
            <a:avLst/>
          </a:prstGeom>
          <a:noFill/>
        </p:spPr>
        <p:txBody>
          <a:bodyPr wrap="square" rtlCol="0">
            <a:spAutoFit/>
          </a:bodyPr>
          <a:lstStyle/>
          <a:p>
            <a:r>
              <a:rPr lang="en-GB" dirty="0"/>
              <a:t>‘Nudges’</a:t>
            </a:r>
          </a:p>
        </p:txBody>
      </p:sp>
      <p:sp>
        <p:nvSpPr>
          <p:cNvPr id="12" name="TextBox 11">
            <a:extLst>
              <a:ext uri="{FF2B5EF4-FFF2-40B4-BE49-F238E27FC236}">
                <a16:creationId xmlns:a16="http://schemas.microsoft.com/office/drawing/2014/main" id="{862149FB-7819-DDD6-CA81-F5B68568BFFD}"/>
              </a:ext>
            </a:extLst>
          </p:cNvPr>
          <p:cNvSpPr txBox="1"/>
          <p:nvPr/>
        </p:nvSpPr>
        <p:spPr>
          <a:xfrm>
            <a:off x="8490858" y="3243944"/>
            <a:ext cx="1349829" cy="369332"/>
          </a:xfrm>
          <a:prstGeom prst="rect">
            <a:avLst/>
          </a:prstGeom>
          <a:noFill/>
        </p:spPr>
        <p:txBody>
          <a:bodyPr wrap="square" rtlCol="0">
            <a:spAutoFit/>
          </a:bodyPr>
          <a:lstStyle/>
          <a:p>
            <a:r>
              <a:rPr lang="en-GB" dirty="0"/>
              <a:t>Be realistic</a:t>
            </a:r>
          </a:p>
        </p:txBody>
      </p:sp>
      <p:sp>
        <p:nvSpPr>
          <p:cNvPr id="13" name="TextBox 12">
            <a:extLst>
              <a:ext uri="{FF2B5EF4-FFF2-40B4-BE49-F238E27FC236}">
                <a16:creationId xmlns:a16="http://schemas.microsoft.com/office/drawing/2014/main" id="{C2C978A0-FCC7-26A9-A4FA-9788107BEAD8}"/>
              </a:ext>
            </a:extLst>
          </p:cNvPr>
          <p:cNvSpPr txBox="1"/>
          <p:nvPr/>
        </p:nvSpPr>
        <p:spPr>
          <a:xfrm>
            <a:off x="6803572" y="4136044"/>
            <a:ext cx="1687286" cy="369332"/>
          </a:xfrm>
          <a:prstGeom prst="rect">
            <a:avLst/>
          </a:prstGeom>
          <a:noFill/>
        </p:spPr>
        <p:txBody>
          <a:bodyPr wrap="square" rtlCol="0">
            <a:spAutoFit/>
          </a:bodyPr>
          <a:lstStyle/>
          <a:p>
            <a:r>
              <a:rPr lang="en-GB" dirty="0"/>
              <a:t>Stay and play</a:t>
            </a:r>
          </a:p>
        </p:txBody>
      </p:sp>
      <p:sp>
        <p:nvSpPr>
          <p:cNvPr id="14" name="TextBox 13">
            <a:extLst>
              <a:ext uri="{FF2B5EF4-FFF2-40B4-BE49-F238E27FC236}">
                <a16:creationId xmlns:a16="http://schemas.microsoft.com/office/drawing/2014/main" id="{D73925FB-22D7-BBE7-03A1-78E02F583A5C}"/>
              </a:ext>
            </a:extLst>
          </p:cNvPr>
          <p:cNvSpPr txBox="1"/>
          <p:nvPr/>
        </p:nvSpPr>
        <p:spPr>
          <a:xfrm>
            <a:off x="5246915" y="5039558"/>
            <a:ext cx="2002971" cy="369332"/>
          </a:xfrm>
          <a:prstGeom prst="rect">
            <a:avLst/>
          </a:prstGeom>
          <a:noFill/>
        </p:spPr>
        <p:txBody>
          <a:bodyPr wrap="square" rtlCol="0">
            <a:spAutoFit/>
          </a:bodyPr>
          <a:lstStyle/>
          <a:p>
            <a:r>
              <a:rPr lang="en-GB" dirty="0"/>
              <a:t>Provide resources</a:t>
            </a:r>
          </a:p>
        </p:txBody>
      </p:sp>
      <p:sp>
        <p:nvSpPr>
          <p:cNvPr id="15" name="TextBox 14">
            <a:extLst>
              <a:ext uri="{FF2B5EF4-FFF2-40B4-BE49-F238E27FC236}">
                <a16:creationId xmlns:a16="http://schemas.microsoft.com/office/drawing/2014/main" id="{E0E037EA-B1B7-85E6-BC36-824248548DA1}"/>
              </a:ext>
            </a:extLst>
          </p:cNvPr>
          <p:cNvSpPr txBox="1"/>
          <p:nvPr/>
        </p:nvSpPr>
        <p:spPr>
          <a:xfrm>
            <a:off x="8196943" y="5039558"/>
            <a:ext cx="2002971" cy="369332"/>
          </a:xfrm>
          <a:prstGeom prst="rect">
            <a:avLst/>
          </a:prstGeom>
          <a:noFill/>
        </p:spPr>
        <p:txBody>
          <a:bodyPr wrap="square" rtlCol="0">
            <a:spAutoFit/>
          </a:bodyPr>
          <a:lstStyle/>
          <a:p>
            <a:r>
              <a:rPr lang="en-GB" dirty="0"/>
              <a:t>Personalise</a:t>
            </a:r>
          </a:p>
        </p:txBody>
      </p:sp>
    </p:spTree>
    <p:extLst>
      <p:ext uri="{BB962C8B-B14F-4D97-AF65-F5344CB8AC3E}">
        <p14:creationId xmlns:p14="http://schemas.microsoft.com/office/powerpoint/2010/main" val="256274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n-US" dirty="0"/>
              <a:t>What could that look like?</a:t>
            </a:r>
          </a:p>
        </p:txBody>
      </p:sp>
      <p:sp>
        <p:nvSpPr>
          <p:cNvPr id="101" name="Footer Placeholder 100">
            <a:extLst>
              <a:ext uri="{FF2B5EF4-FFF2-40B4-BE49-F238E27FC236}">
                <a16:creationId xmlns:a16="http://schemas.microsoft.com/office/drawing/2014/main" id="{A45E958A-ABCE-B639-C555-90CCC88988C5}"/>
              </a:ext>
            </a:extLst>
          </p:cNvPr>
          <p:cNvSpPr>
            <a:spLocks noGrp="1"/>
          </p:cNvSpPr>
          <p:nvPr>
            <p:ph type="ftr" sz="quarter" idx="11"/>
          </p:nvPr>
        </p:nvSpPr>
        <p:spPr/>
        <p:txBody>
          <a:bodyPr/>
          <a:lstStyle/>
          <a:p>
            <a:r>
              <a:rPr lang="en-US" dirty="0"/>
              <a:t>Effective parental engagement</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13</a:t>
            </a:fld>
            <a:endParaRPr lang="en-US" dirty="0"/>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p:txBody>
          <a:bodyPr/>
          <a:lstStyle/>
          <a:p>
            <a:r>
              <a:rPr lang="en-US" dirty="0" err="1"/>
              <a:t>Emphasise</a:t>
            </a:r>
            <a:r>
              <a:rPr lang="en-US" dirty="0"/>
              <a:t> collaboration</a:t>
            </a:r>
          </a:p>
        </p:txBody>
      </p:sp>
      <p:pic>
        <p:nvPicPr>
          <p:cNvPr id="72" name="Picture Placeholder 71" descr="Cheers outline">
            <a:extLst>
              <a:ext uri="{FF2B5EF4-FFF2-40B4-BE49-F238E27FC236}">
                <a16:creationId xmlns:a16="http://schemas.microsoft.com/office/drawing/2014/main" id="{FD5AE93E-9743-FD3B-C935-638BF9D159CC}"/>
              </a:ext>
            </a:extLst>
          </p:cNvPr>
          <p:cNvPicPr>
            <a:picLocks noGrp="1" noChangeAspect="1"/>
          </p:cNvPicPr>
          <p:nvPr>
            <p:ph type="pic" sz="quarter" idx="23"/>
          </p:nvPr>
        </p:nvPicPr>
        <p:blipFill>
          <a:blip r:embed="rId3">
            <a:extLst>
              <a:ext uri="{96DAC541-7B7A-43D3-8B79-37D633B846F1}">
                <asvg:svgBlip xmlns:asvg="http://schemas.microsoft.com/office/drawing/2016/SVG/main" xmlns="" r:embed="rId4"/>
              </a:ext>
            </a:extLst>
          </a:blip>
          <a:srcRect/>
          <a:stretch/>
        </p:blipFill>
        <p:spPr>
          <a:xfrm>
            <a:off x="1911096" y="2258568"/>
            <a:ext cx="932688" cy="932688"/>
          </a:xfrm>
        </p:spPr>
      </p:pic>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a:xfrm>
            <a:off x="992124" y="4178808"/>
            <a:ext cx="2770632" cy="1024128"/>
          </a:xfrm>
        </p:spPr>
        <p:txBody>
          <a:bodyPr/>
          <a:lstStyle/>
          <a:p>
            <a:r>
              <a:rPr lang="en-US" dirty="0"/>
              <a:t>Involve parents/</a:t>
            </a:r>
            <a:r>
              <a:rPr lang="en-US" dirty="0" err="1"/>
              <a:t>carers</a:t>
            </a:r>
            <a:r>
              <a:rPr lang="en-US" dirty="0"/>
              <a:t> in decision making for the school.</a:t>
            </a:r>
          </a:p>
        </p:txBody>
      </p:sp>
      <p:sp>
        <p:nvSpPr>
          <p:cNvPr id="3" name="TextBox 2">
            <a:extLst>
              <a:ext uri="{FF2B5EF4-FFF2-40B4-BE49-F238E27FC236}">
                <a16:creationId xmlns:a16="http://schemas.microsoft.com/office/drawing/2014/main" id="{70D990CE-29B3-6610-F4ED-27E2BA9B3010}"/>
              </a:ext>
            </a:extLst>
          </p:cNvPr>
          <p:cNvSpPr txBox="1"/>
          <p:nvPr/>
        </p:nvSpPr>
        <p:spPr>
          <a:xfrm>
            <a:off x="5138057" y="2993571"/>
            <a:ext cx="1349829" cy="369332"/>
          </a:xfrm>
          <a:prstGeom prst="rect">
            <a:avLst/>
          </a:prstGeom>
          <a:noFill/>
        </p:spPr>
        <p:txBody>
          <a:bodyPr wrap="square" rtlCol="0">
            <a:spAutoFit/>
          </a:bodyPr>
          <a:lstStyle/>
          <a:p>
            <a:r>
              <a:rPr lang="en-GB" dirty="0"/>
              <a:t>Surveys</a:t>
            </a:r>
          </a:p>
        </p:txBody>
      </p:sp>
      <p:sp>
        <p:nvSpPr>
          <p:cNvPr id="4" name="TextBox 3">
            <a:extLst>
              <a:ext uri="{FF2B5EF4-FFF2-40B4-BE49-F238E27FC236}">
                <a16:creationId xmlns:a16="http://schemas.microsoft.com/office/drawing/2014/main" id="{A7722E7E-D5CB-8E81-6BAF-AFA4D1C47BE7}"/>
              </a:ext>
            </a:extLst>
          </p:cNvPr>
          <p:cNvSpPr txBox="1"/>
          <p:nvPr/>
        </p:nvSpPr>
        <p:spPr>
          <a:xfrm>
            <a:off x="6291942" y="4103567"/>
            <a:ext cx="2111830" cy="369332"/>
          </a:xfrm>
          <a:prstGeom prst="rect">
            <a:avLst/>
          </a:prstGeom>
          <a:noFill/>
        </p:spPr>
        <p:txBody>
          <a:bodyPr wrap="square" rtlCol="0">
            <a:spAutoFit/>
          </a:bodyPr>
          <a:lstStyle/>
          <a:p>
            <a:r>
              <a:rPr lang="en-GB" dirty="0"/>
              <a:t>PTA/governors</a:t>
            </a:r>
          </a:p>
        </p:txBody>
      </p:sp>
      <p:sp>
        <p:nvSpPr>
          <p:cNvPr id="10" name="TextBox 9">
            <a:extLst>
              <a:ext uri="{FF2B5EF4-FFF2-40B4-BE49-F238E27FC236}">
                <a16:creationId xmlns:a16="http://schemas.microsoft.com/office/drawing/2014/main" id="{A6630E9B-AC68-8A60-0830-35BCDACB2D84}"/>
              </a:ext>
            </a:extLst>
          </p:cNvPr>
          <p:cNvSpPr txBox="1"/>
          <p:nvPr/>
        </p:nvSpPr>
        <p:spPr>
          <a:xfrm>
            <a:off x="7522029" y="2993571"/>
            <a:ext cx="2503714" cy="369332"/>
          </a:xfrm>
          <a:prstGeom prst="rect">
            <a:avLst/>
          </a:prstGeom>
          <a:noFill/>
        </p:spPr>
        <p:txBody>
          <a:bodyPr wrap="square" rtlCol="0">
            <a:spAutoFit/>
          </a:bodyPr>
          <a:lstStyle/>
          <a:p>
            <a:r>
              <a:rPr lang="en-GB" dirty="0"/>
              <a:t>Working parties</a:t>
            </a:r>
          </a:p>
        </p:txBody>
      </p:sp>
    </p:spTree>
    <p:extLst>
      <p:ext uri="{BB962C8B-B14F-4D97-AF65-F5344CB8AC3E}">
        <p14:creationId xmlns:p14="http://schemas.microsoft.com/office/powerpoint/2010/main" val="11809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n-US" dirty="0"/>
              <a:t>What could that look like?</a:t>
            </a:r>
          </a:p>
        </p:txBody>
      </p:sp>
      <p:sp>
        <p:nvSpPr>
          <p:cNvPr id="101" name="Footer Placeholder 100">
            <a:extLst>
              <a:ext uri="{FF2B5EF4-FFF2-40B4-BE49-F238E27FC236}">
                <a16:creationId xmlns:a16="http://schemas.microsoft.com/office/drawing/2014/main" id="{A45E958A-ABCE-B639-C555-90CCC88988C5}"/>
              </a:ext>
            </a:extLst>
          </p:cNvPr>
          <p:cNvSpPr>
            <a:spLocks noGrp="1"/>
          </p:cNvSpPr>
          <p:nvPr>
            <p:ph type="ftr" sz="quarter" idx="11"/>
          </p:nvPr>
        </p:nvSpPr>
        <p:spPr/>
        <p:txBody>
          <a:bodyPr/>
          <a:lstStyle/>
          <a:p>
            <a:r>
              <a:rPr lang="en-US" dirty="0"/>
              <a:t>Effective parental engagement</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14</a:t>
            </a:fld>
            <a:endParaRPr lang="en-US" dirty="0"/>
          </a:p>
        </p:txBody>
      </p:sp>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a:xfrm>
            <a:off x="971442" y="2743200"/>
            <a:ext cx="3328416" cy="3557016"/>
          </a:xfrm>
        </p:spPr>
        <p:txBody>
          <a:bodyPr/>
          <a:lstStyle/>
          <a:p>
            <a:r>
              <a:rPr lang="en-US" dirty="0"/>
              <a:t>Targeted support</a:t>
            </a:r>
          </a:p>
        </p:txBody>
      </p:sp>
      <p:pic>
        <p:nvPicPr>
          <p:cNvPr id="76" name="Picture Placeholder 75" descr="Bullseye outline">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a:blip r:embed="rId3">
            <a:extLst>
              <a:ext uri="{96DAC541-7B7A-43D3-8B79-37D633B846F1}">
                <asvg:svgBlip xmlns:asvg="http://schemas.microsoft.com/office/drawing/2016/SVG/main" xmlns="" r:embed="rId4"/>
              </a:ext>
            </a:extLst>
          </a:blip>
          <a:srcRect/>
          <a:stretch/>
        </p:blipFill>
        <p:spPr>
          <a:xfrm>
            <a:off x="2169306" y="2258568"/>
            <a:ext cx="932688" cy="932688"/>
          </a:xfrm>
        </p:spPr>
      </p:pic>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a:xfrm>
            <a:off x="1250334" y="4178808"/>
            <a:ext cx="2770632" cy="795963"/>
          </a:xfrm>
        </p:spPr>
        <p:txBody>
          <a:bodyPr/>
          <a:lstStyle/>
          <a:p>
            <a:r>
              <a:rPr lang="en-US" dirty="0"/>
              <a:t>Tailor your strategies to suit particular families or groups. </a:t>
            </a:r>
          </a:p>
        </p:txBody>
      </p:sp>
      <p:sp>
        <p:nvSpPr>
          <p:cNvPr id="2" name="TextBox 1">
            <a:extLst>
              <a:ext uri="{FF2B5EF4-FFF2-40B4-BE49-F238E27FC236}">
                <a16:creationId xmlns:a16="http://schemas.microsoft.com/office/drawing/2014/main" id="{68BCD3E8-C983-70AF-8881-347620AD53B7}"/>
              </a:ext>
            </a:extLst>
          </p:cNvPr>
          <p:cNvSpPr txBox="1"/>
          <p:nvPr/>
        </p:nvSpPr>
        <p:spPr>
          <a:xfrm>
            <a:off x="5410201" y="3015343"/>
            <a:ext cx="1349829" cy="369332"/>
          </a:xfrm>
          <a:prstGeom prst="rect">
            <a:avLst/>
          </a:prstGeom>
          <a:noFill/>
        </p:spPr>
        <p:txBody>
          <a:bodyPr wrap="square" rtlCol="0">
            <a:spAutoFit/>
          </a:bodyPr>
          <a:lstStyle/>
          <a:p>
            <a:r>
              <a:rPr lang="en-GB" dirty="0"/>
              <a:t>1 to 1</a:t>
            </a:r>
          </a:p>
        </p:txBody>
      </p:sp>
      <p:sp>
        <p:nvSpPr>
          <p:cNvPr id="10" name="TextBox 9">
            <a:extLst>
              <a:ext uri="{FF2B5EF4-FFF2-40B4-BE49-F238E27FC236}">
                <a16:creationId xmlns:a16="http://schemas.microsoft.com/office/drawing/2014/main" id="{557641A9-3EBF-6642-74B6-7980F5722E33}"/>
              </a:ext>
            </a:extLst>
          </p:cNvPr>
          <p:cNvSpPr txBox="1"/>
          <p:nvPr/>
        </p:nvSpPr>
        <p:spPr>
          <a:xfrm>
            <a:off x="7794173" y="3015343"/>
            <a:ext cx="2503714" cy="369332"/>
          </a:xfrm>
          <a:prstGeom prst="rect">
            <a:avLst/>
          </a:prstGeom>
          <a:noFill/>
        </p:spPr>
        <p:txBody>
          <a:bodyPr wrap="square" rtlCol="0">
            <a:spAutoFit/>
          </a:bodyPr>
          <a:lstStyle/>
          <a:p>
            <a:r>
              <a:rPr lang="en-GB" dirty="0"/>
              <a:t>Parent support groups</a:t>
            </a:r>
          </a:p>
        </p:txBody>
      </p:sp>
      <p:sp>
        <p:nvSpPr>
          <p:cNvPr id="12" name="TextBox 11">
            <a:extLst>
              <a:ext uri="{FF2B5EF4-FFF2-40B4-BE49-F238E27FC236}">
                <a16:creationId xmlns:a16="http://schemas.microsoft.com/office/drawing/2014/main" id="{999C88CB-A613-9A90-EE37-8B82B9110EF9}"/>
              </a:ext>
            </a:extLst>
          </p:cNvPr>
          <p:cNvSpPr txBox="1"/>
          <p:nvPr/>
        </p:nvSpPr>
        <p:spPr>
          <a:xfrm>
            <a:off x="6085115" y="4212816"/>
            <a:ext cx="2503714" cy="369332"/>
          </a:xfrm>
          <a:prstGeom prst="rect">
            <a:avLst/>
          </a:prstGeom>
          <a:noFill/>
        </p:spPr>
        <p:txBody>
          <a:bodyPr wrap="square" rtlCol="0">
            <a:spAutoFit/>
          </a:bodyPr>
          <a:lstStyle/>
          <a:p>
            <a:r>
              <a:rPr lang="en-GB" dirty="0"/>
              <a:t>School priorities</a:t>
            </a:r>
          </a:p>
        </p:txBody>
      </p:sp>
    </p:spTree>
    <p:extLst>
      <p:ext uri="{BB962C8B-B14F-4D97-AF65-F5344CB8AC3E}">
        <p14:creationId xmlns:p14="http://schemas.microsoft.com/office/powerpoint/2010/main" val="2688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840300"/>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parental engagement in your setting</a:t>
            </a:r>
          </a:p>
        </p:txBody>
      </p:sp>
    </p:spTree>
    <p:extLst>
      <p:ext uri="{BB962C8B-B14F-4D97-AF65-F5344CB8AC3E}">
        <p14:creationId xmlns:p14="http://schemas.microsoft.com/office/powerpoint/2010/main" val="224272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1209040"/>
            <a:ext cx="6766560" cy="1168400"/>
          </a:xfrm>
        </p:spPr>
        <p:txBody>
          <a:bodyPr/>
          <a:lstStyle/>
          <a:p>
            <a:r>
              <a:rPr lang="en-US" sz="3600" dirty="0"/>
              <a:t>Parental engagement in your setting</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2765552"/>
            <a:ext cx="7022592" cy="3015488"/>
          </a:xfrm>
        </p:spPr>
        <p:txBody>
          <a:bodyPr/>
          <a:lstStyle/>
          <a:p>
            <a:pPr marL="285750" indent="-285750">
              <a:buFont typeface="Arial" panose="020B0604020202020204" pitchFamily="34" charset="0"/>
              <a:buChar char="•"/>
            </a:pPr>
            <a:r>
              <a:rPr lang="en-US" sz="2000" dirty="0"/>
              <a:t>Audit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Next steps</a:t>
            </a:r>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dirty="0"/>
              <a:t>Effective parental engagement</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773306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840300"/>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resources</a:t>
            </a:r>
          </a:p>
        </p:txBody>
      </p:sp>
    </p:spTree>
    <p:extLst>
      <p:ext uri="{BB962C8B-B14F-4D97-AF65-F5344CB8AC3E}">
        <p14:creationId xmlns:p14="http://schemas.microsoft.com/office/powerpoint/2010/main" val="168764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63924" y="692041"/>
            <a:ext cx="8165592" cy="768096"/>
          </a:xfrm>
        </p:spPr>
        <p:txBody>
          <a:bodyPr/>
          <a:lstStyle/>
          <a:p>
            <a:r>
              <a:rPr lang="en-US" dirty="0"/>
              <a:t>helpful links</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4" name="Content Placeholder 3">
            <a:extLst>
              <a:ext uri="{FF2B5EF4-FFF2-40B4-BE49-F238E27FC236}">
                <a16:creationId xmlns:a16="http://schemas.microsoft.com/office/drawing/2014/main" id="{5350C228-BDEF-2995-3810-2102D32B043E}"/>
              </a:ext>
            </a:extLst>
          </p:cNvPr>
          <p:cNvSpPr>
            <a:spLocks noGrp="1"/>
          </p:cNvSpPr>
          <p:nvPr>
            <p:ph sz="half" idx="2"/>
          </p:nvPr>
        </p:nvSpPr>
        <p:spPr>
          <a:xfrm>
            <a:off x="3685032" y="1919369"/>
            <a:ext cx="7984454" cy="3684588"/>
          </a:xfrm>
        </p:spPr>
        <p:txBody>
          <a:bodyPr/>
          <a:lstStyle/>
          <a:p>
            <a:r>
              <a:rPr lang="en-GB" sz="2800" dirty="0">
                <a:hlinkClick r:id="rId2"/>
              </a:rPr>
              <a:t>Parental Engagement Handbook - United Learning (v3)_1.pdf</a:t>
            </a:r>
            <a:endParaRPr lang="en-GB" sz="2800" dirty="0"/>
          </a:p>
          <a:p>
            <a:endParaRPr lang="en-GB" sz="2800" dirty="0"/>
          </a:p>
          <a:p>
            <a:r>
              <a:rPr lang="en-GB" sz="2800" dirty="0">
                <a:hlinkClick r:id="rId3"/>
              </a:rPr>
              <a:t>EEF_Parental_Engagement_Guidance_Report.pdf (d2tic4wvo1iusb.cloudfront.net)</a:t>
            </a:r>
            <a:endParaRPr lang="en-GB" sz="2800" dirty="0"/>
          </a:p>
        </p:txBody>
      </p:sp>
    </p:spTree>
    <p:extLst>
      <p:ext uri="{BB962C8B-B14F-4D97-AF65-F5344CB8AC3E}">
        <p14:creationId xmlns:p14="http://schemas.microsoft.com/office/powerpoint/2010/main" val="317028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032256" y="1393952"/>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Questions?</a:t>
            </a:r>
            <a:endParaRPr lang="en-US" sz="4400" b="1" dirty="0">
              <a:solidFill>
                <a:schemeClr val="accent6"/>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79278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032256" y="1393952"/>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objectives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032256" y="2506472"/>
            <a:ext cx="6851904" cy="3579368"/>
          </a:xfrm>
        </p:spPr>
        <p:txBody>
          <a:bodyPr/>
          <a:lstStyle/>
          <a:p>
            <a:pPr marL="342900" indent="-342900">
              <a:buFont typeface="Arial" panose="020B0604020202020204" pitchFamily="34" charset="0"/>
              <a:buChar char="•"/>
            </a:pPr>
            <a:r>
              <a:rPr lang="en-US" sz="2000" dirty="0"/>
              <a:t>To understand why parental engagement matters.</a:t>
            </a:r>
          </a:p>
          <a:p>
            <a:pPr marL="342900" indent="-342900">
              <a:buFont typeface="Arial" panose="020B0604020202020204" pitchFamily="34" charset="0"/>
              <a:buChar char="•"/>
            </a:pPr>
            <a:r>
              <a:rPr lang="en-US" sz="2000" dirty="0"/>
              <a:t>To understand potential barriers to engagement. </a:t>
            </a:r>
          </a:p>
          <a:p>
            <a:pPr marL="342900" indent="-342900">
              <a:buFont typeface="Arial" panose="020B0604020202020204" pitchFamily="34" charset="0"/>
              <a:buChar char="•"/>
            </a:pPr>
            <a:r>
              <a:rPr lang="en-US" sz="2000" dirty="0"/>
              <a:t>To become familiar with the key principles of effective parental engagement. </a:t>
            </a:r>
          </a:p>
          <a:p>
            <a:pPr marL="342900" indent="-342900">
              <a:buFont typeface="Arial" panose="020B0604020202020204" pitchFamily="34" charset="0"/>
              <a:buChar char="•"/>
            </a:pPr>
            <a:r>
              <a:rPr lang="en-US" sz="2000" dirty="0"/>
              <a:t>To explore a range of strategies for improving parental engagement. </a:t>
            </a:r>
          </a:p>
          <a:p>
            <a:pPr marL="342900" indent="-342900">
              <a:buFont typeface="Arial" panose="020B0604020202020204" pitchFamily="34" charset="0"/>
              <a:buChar char="•"/>
            </a:pPr>
            <a:r>
              <a:rPr lang="en-US" sz="2000" dirty="0"/>
              <a:t>To review current practice and plan for next steps.</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450848" y="1975104"/>
            <a:ext cx="4169664" cy="667512"/>
          </a:xfrm>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45336" y="3423776"/>
            <a:ext cx="4169664" cy="2176272"/>
          </a:xfrm>
        </p:spPr>
        <p:txBody>
          <a:bodyPr/>
          <a:lstStyle/>
          <a:p>
            <a:r>
              <a:rPr lang="en-US" dirty="0"/>
              <a:t>Lizzie Marshall​</a:t>
            </a:r>
          </a:p>
          <a:p>
            <a:endParaRPr lang="en-US" dirty="0">
              <a:hlinkClick r:id="rId2"/>
            </a:endParaRPr>
          </a:p>
          <a:p>
            <a:r>
              <a:rPr lang="en-US" dirty="0">
                <a:hlinkClick r:id="rId2"/>
              </a:rPr>
              <a:t>elizabeth.marshall@ormistonmeadows.co.uk</a:t>
            </a:r>
            <a:endParaRPr lang="en-US" dirty="0"/>
          </a:p>
        </p:txBody>
      </p:sp>
    </p:spTree>
    <p:extLst>
      <p:ext uri="{BB962C8B-B14F-4D97-AF65-F5344CB8AC3E}">
        <p14:creationId xmlns:p14="http://schemas.microsoft.com/office/powerpoint/2010/main" val="10039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1209040"/>
            <a:ext cx="6766560" cy="1168400"/>
          </a:xfrm>
        </p:spPr>
        <p:txBody>
          <a:bodyPr/>
          <a:lstStyle/>
          <a:p>
            <a:r>
              <a:rPr lang="en-US" sz="3600" dirty="0"/>
              <a:t>What is parental engagement?</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2765552"/>
            <a:ext cx="7022592" cy="3015488"/>
          </a:xfrm>
        </p:spPr>
        <p:txBody>
          <a:bodyPr/>
          <a:lstStyle/>
          <a:p>
            <a:pPr marL="285750" indent="-285750">
              <a:buFont typeface="Arial" panose="020B0604020202020204" pitchFamily="34" charset="0"/>
              <a:buChar char="•"/>
            </a:pPr>
            <a:r>
              <a:rPr lang="en-US" sz="2000" dirty="0"/>
              <a:t>Parental involvement – “doing to”</a:t>
            </a:r>
          </a:p>
          <a:p>
            <a:endParaRPr lang="en-US" sz="2000" dirty="0"/>
          </a:p>
          <a:p>
            <a:pPr marL="285750" indent="-285750">
              <a:buFont typeface="Arial" panose="020B0604020202020204" pitchFamily="34" charset="0"/>
              <a:buChar char="•"/>
            </a:pPr>
            <a:r>
              <a:rPr lang="en-US" sz="2000" dirty="0"/>
              <a:t>Parental engagement – “doing with”</a:t>
            </a:r>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dirty="0"/>
              <a:t>Effective parental engagement</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1209040"/>
            <a:ext cx="6766560" cy="1168400"/>
          </a:xfrm>
        </p:spPr>
        <p:txBody>
          <a:bodyPr/>
          <a:lstStyle/>
          <a:p>
            <a:r>
              <a:rPr lang="en-US" sz="3600" dirty="0"/>
              <a:t>Parental engagement matters…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2765552"/>
            <a:ext cx="7022592" cy="3015488"/>
          </a:xfrm>
        </p:spPr>
        <p:txBody>
          <a:bodyPr/>
          <a:lstStyle/>
          <a:p>
            <a:pPr marL="285750" indent="-285750">
              <a:buFont typeface="Arial" panose="020B0604020202020204" pitchFamily="34" charset="0"/>
              <a:buChar char="•"/>
            </a:pPr>
            <a:r>
              <a:rPr lang="en-US" sz="1800" dirty="0"/>
              <a:t>Education Endowment Foundation (EEF) - +4 months progress for little cost</a:t>
            </a:r>
          </a:p>
          <a:p>
            <a:endParaRPr lang="en-US" sz="1800" dirty="0"/>
          </a:p>
          <a:p>
            <a:pPr marL="285750" indent="-285750">
              <a:buFont typeface="Arial" panose="020B0604020202020204" pitchFamily="34" charset="0"/>
              <a:buChar char="•"/>
            </a:pPr>
            <a:r>
              <a:rPr lang="en-US" sz="1800" dirty="0"/>
              <a:t>Positive impact on: expectations, </a:t>
            </a:r>
            <a:r>
              <a:rPr lang="en-US" sz="1800" dirty="0" err="1"/>
              <a:t>behaviour</a:t>
            </a:r>
            <a:r>
              <a:rPr lang="en-US" sz="1800" dirty="0"/>
              <a:t>, attendance, reading habits, homework, closing the attainment gap</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SEND Code of Practice – right of parents to be involved in decisions regarding their children and recognition of their expertise </a:t>
            </a:r>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dirty="0"/>
              <a:t>Effective parental engagement</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53035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1209040"/>
            <a:ext cx="6766560" cy="1168400"/>
          </a:xfrm>
        </p:spPr>
        <p:txBody>
          <a:bodyPr/>
          <a:lstStyle/>
          <a:p>
            <a:r>
              <a:rPr lang="en-US" sz="3600" dirty="0"/>
              <a:t>…But it’s not always easy</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178808" y="2765551"/>
            <a:ext cx="2306901" cy="3885619"/>
          </a:xfrm>
        </p:spPr>
        <p:txBody>
          <a:bodyPr/>
          <a:lstStyle/>
          <a:p>
            <a:pPr marL="285750" indent="-285750">
              <a:buFont typeface="Arial" panose="020B0604020202020204" pitchFamily="34" charset="0"/>
              <a:buChar char="•"/>
            </a:pPr>
            <a:r>
              <a:rPr lang="en-US" sz="1800" dirty="0"/>
              <a:t>Staff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Language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Knowledge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Work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Experiences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Health</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dirty="0"/>
              <a:t>Effective parental engagement</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4" name="TextBox 3">
            <a:extLst>
              <a:ext uri="{FF2B5EF4-FFF2-40B4-BE49-F238E27FC236}">
                <a16:creationId xmlns:a16="http://schemas.microsoft.com/office/drawing/2014/main" id="{FCD37CAC-94C4-8CAD-CEC9-A6B181C1DC2E}"/>
              </a:ext>
            </a:extLst>
          </p:cNvPr>
          <p:cNvSpPr txBox="1"/>
          <p:nvPr/>
        </p:nvSpPr>
        <p:spPr>
          <a:xfrm>
            <a:off x="8207828" y="3624943"/>
            <a:ext cx="2481943" cy="369332"/>
          </a:xfrm>
          <a:prstGeom prst="rect">
            <a:avLst/>
          </a:prstGeom>
          <a:noFill/>
        </p:spPr>
        <p:txBody>
          <a:bodyPr wrap="square" rtlCol="0">
            <a:spAutoFit/>
          </a:bodyPr>
          <a:lstStyle/>
          <a:p>
            <a:r>
              <a:rPr lang="en-GB" dirty="0"/>
              <a:t>Any other barriers?</a:t>
            </a:r>
          </a:p>
        </p:txBody>
      </p:sp>
    </p:spTree>
    <p:extLst>
      <p:ext uri="{BB962C8B-B14F-4D97-AF65-F5344CB8AC3E}">
        <p14:creationId xmlns:p14="http://schemas.microsoft.com/office/powerpoint/2010/main" val="33199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840300"/>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Principles of effective parental engagement</a:t>
            </a:r>
          </a:p>
        </p:txBody>
      </p:sp>
    </p:spTree>
    <p:extLst>
      <p:ext uri="{BB962C8B-B14F-4D97-AF65-F5344CB8AC3E}">
        <p14:creationId xmlns:p14="http://schemas.microsoft.com/office/powerpoint/2010/main" val="295292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p:txBody>
          <a:bodyPr/>
          <a:lstStyle/>
          <a:p>
            <a:r>
              <a:rPr lang="en-US" dirty="0"/>
              <a:t>principles </a:t>
            </a:r>
          </a:p>
        </p:txBody>
      </p:sp>
      <p:sp>
        <p:nvSpPr>
          <p:cNvPr id="373" name="Footer Placeholder 372">
            <a:extLst>
              <a:ext uri="{FF2B5EF4-FFF2-40B4-BE49-F238E27FC236}">
                <a16:creationId xmlns:a16="http://schemas.microsoft.com/office/drawing/2014/main" id="{EC015AD8-FC03-181D-1A34-AD00F66C42C2}"/>
              </a:ext>
            </a:extLst>
          </p:cNvPr>
          <p:cNvSpPr>
            <a:spLocks noGrp="1"/>
          </p:cNvSpPr>
          <p:nvPr>
            <p:ph type="ftr" sz="quarter" idx="11"/>
          </p:nvPr>
        </p:nvSpPr>
        <p:spPr/>
        <p:txBody>
          <a:bodyPr/>
          <a:lstStyle/>
          <a:p>
            <a:r>
              <a:rPr lang="en-US" dirty="0"/>
              <a:t>Effective parental engagement</a:t>
            </a:r>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p:txBody>
          <a:bodyPr/>
          <a:lstStyle/>
          <a:p>
            <a:pPr lvl="0"/>
            <a:r>
              <a:rPr lang="en-US" sz="1600" dirty="0"/>
              <a:t>TRUST</a:t>
            </a:r>
          </a:p>
        </p:txBody>
      </p:sp>
      <p:pic>
        <p:nvPicPr>
          <p:cNvPr id="292" name="Picture Placeholder 291" descr="Care with solid fill">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a:blip r:embed="rId2">
            <a:extLst>
              <a:ext uri="{96DAC541-7B7A-43D3-8B79-37D633B846F1}">
                <asvg:svgBlip xmlns:asvg="http://schemas.microsoft.com/office/drawing/2016/SVG/main" xmlns="" r:embed="rId3"/>
              </a:ext>
            </a:extLst>
          </a:blip>
          <a:srcRect/>
          <a:stretch/>
        </p:blipFill>
        <p:spPr>
          <a:xfrm>
            <a:off x="1339134" y="2111058"/>
            <a:ext cx="704088" cy="704088"/>
          </a:xfrm>
        </p:spPr>
      </p:pic>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pPr lvl="0"/>
            <a:r>
              <a:rPr lang="en-US" dirty="0"/>
              <a:t>Be honest with parents/</a:t>
            </a:r>
            <a:r>
              <a:rPr lang="en-US" dirty="0" err="1"/>
              <a:t>carers</a:t>
            </a:r>
            <a:r>
              <a:rPr lang="en-US" dirty="0"/>
              <a:t> even when conversations may be difficult. </a:t>
            </a:r>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p:txBody>
          <a:bodyPr/>
          <a:lstStyle/>
          <a:p>
            <a:r>
              <a:rPr lang="en-US" sz="1600" dirty="0"/>
              <a:t>EMPATHY</a:t>
            </a:r>
          </a:p>
          <a:p>
            <a:endParaRPr lang="en-US" dirty="0"/>
          </a:p>
        </p:txBody>
      </p:sp>
      <p:pic>
        <p:nvPicPr>
          <p:cNvPr id="290" name="Picture Placeholder 289" descr="Smiling with hearts face outline with solid fill">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a:blip r:embed="rId4">
            <a:extLst>
              <a:ext uri="{96DAC541-7B7A-43D3-8B79-37D633B846F1}">
                <asvg:svgBlip xmlns:asvg="http://schemas.microsoft.com/office/drawing/2016/SVG/main" xmlns="" r:embed="rId5"/>
              </a:ext>
            </a:extLst>
          </a:blip>
          <a:srcRect/>
          <a:stretch/>
        </p:blipFill>
        <p:spPr>
          <a:xfrm>
            <a:off x="3554707" y="2111058"/>
            <a:ext cx="704088" cy="704088"/>
          </a:xfrm>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a:lstStyle/>
          <a:p>
            <a:pPr lvl="0"/>
            <a:r>
              <a:rPr lang="en-US" dirty="0" err="1"/>
              <a:t>Recognise</a:t>
            </a:r>
            <a:r>
              <a:rPr lang="en-US" dirty="0"/>
              <a:t> parents/</a:t>
            </a:r>
            <a:r>
              <a:rPr lang="en-US" dirty="0" err="1"/>
              <a:t>carers’</a:t>
            </a:r>
            <a:r>
              <a:rPr lang="en-US" dirty="0"/>
              <a:t> feelings and experiences. </a:t>
            </a:r>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a:lstStyle/>
          <a:p>
            <a:r>
              <a:rPr lang="en-US" sz="1600" dirty="0"/>
              <a:t>CLARITY</a:t>
            </a:r>
          </a:p>
          <a:p>
            <a:endParaRPr lang="en-US" dirty="0"/>
          </a:p>
        </p:txBody>
      </p:sp>
      <p:pic>
        <p:nvPicPr>
          <p:cNvPr id="288" name="Picture Placeholder 287" descr="Marker with solid fill">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a:blip r:embed="rId6">
            <a:extLst>
              <a:ext uri="{96DAC541-7B7A-43D3-8B79-37D633B846F1}">
                <asvg:svgBlip xmlns:asvg="http://schemas.microsoft.com/office/drawing/2016/SVG/main" xmlns="" r:embed="rId7"/>
              </a:ext>
            </a:extLst>
          </a:blip>
          <a:srcRect/>
          <a:stretch/>
        </p:blipFill>
        <p:spPr>
          <a:xfrm>
            <a:off x="5770280" y="2111058"/>
            <a:ext cx="704088" cy="704088"/>
          </a:xfrm>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pPr lvl="0"/>
            <a:r>
              <a:rPr lang="en-US" dirty="0"/>
              <a:t>Be clear and realistic with parents/</a:t>
            </a:r>
            <a:r>
              <a:rPr lang="en-US" dirty="0" err="1"/>
              <a:t>carers</a:t>
            </a:r>
            <a:r>
              <a:rPr lang="en-US" dirty="0"/>
              <a:t> about what can and cannot be done. </a:t>
            </a:r>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a:lstStyle/>
          <a:p>
            <a:r>
              <a:rPr lang="en-US" sz="1600" dirty="0"/>
              <a:t>RESPECT</a:t>
            </a:r>
          </a:p>
          <a:p>
            <a:endParaRPr lang="en-US" dirty="0"/>
          </a:p>
        </p:txBody>
      </p:sp>
      <p:pic>
        <p:nvPicPr>
          <p:cNvPr id="270" name="Picture Placeholder 269" descr="Comment Like with solid fill">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a:blip r:embed="rId8">
            <a:extLst>
              <a:ext uri="{96DAC541-7B7A-43D3-8B79-37D633B846F1}">
                <asvg:svgBlip xmlns:asvg="http://schemas.microsoft.com/office/drawing/2016/SVG/main" xmlns="" r:embed="rId9"/>
              </a:ext>
            </a:extLst>
          </a:blip>
          <a:srcRect/>
          <a:stretch/>
        </p:blipFill>
        <p:spPr>
          <a:xfrm>
            <a:off x="7985853" y="2111058"/>
            <a:ext cx="704088" cy="704088"/>
          </a:xfrm>
        </p:spPr>
      </p:pic>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a:lstStyle/>
          <a:p>
            <a:pPr lvl="0"/>
            <a:r>
              <a:rPr lang="en-US" dirty="0"/>
              <a:t>Genuinely listen to what parents/</a:t>
            </a:r>
            <a:r>
              <a:rPr lang="en-US" dirty="0" err="1"/>
              <a:t>carers</a:t>
            </a:r>
            <a:r>
              <a:rPr lang="en-US" dirty="0"/>
              <a:t> have to say about their child. </a:t>
            </a:r>
          </a:p>
        </p:txBody>
      </p:sp>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p:txBody>
          <a:bodyPr/>
          <a:lstStyle/>
          <a:p>
            <a:r>
              <a:rPr lang="en-US" sz="1600" dirty="0"/>
              <a:t>NON-JUDGEMENT</a:t>
            </a:r>
          </a:p>
          <a:p>
            <a:endParaRPr lang="en-US" dirty="0"/>
          </a:p>
        </p:txBody>
      </p:sp>
      <p:pic>
        <p:nvPicPr>
          <p:cNvPr id="268" name="Picture Placeholder 267" descr="Close with solid fill">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a:blip r:embed="rId10">
            <a:extLst>
              <a:ext uri="{96DAC541-7B7A-43D3-8B79-37D633B846F1}">
                <asvg:svgBlip xmlns:asvg="http://schemas.microsoft.com/office/drawing/2016/SVG/main" xmlns="" r:embed="rId11"/>
              </a:ext>
            </a:extLst>
          </a:blip>
          <a:srcRect/>
          <a:stretch/>
        </p:blipFill>
        <p:spPr>
          <a:xfrm>
            <a:off x="10201425" y="2111058"/>
            <a:ext cx="704088" cy="704088"/>
          </a:xfrm>
        </p:spPr>
      </p:pic>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a:lstStyle/>
          <a:p>
            <a:pPr lvl="0"/>
            <a:r>
              <a:rPr lang="en-US" dirty="0"/>
              <a:t>Don’t make judgements even when parents/</a:t>
            </a:r>
            <a:r>
              <a:rPr lang="en-US" dirty="0" err="1"/>
              <a:t>carers</a:t>
            </a:r>
            <a:r>
              <a:rPr lang="en-US" dirty="0"/>
              <a:t> may be challenging. </a:t>
            </a:r>
          </a:p>
        </p:txBody>
      </p:sp>
    </p:spTree>
    <p:extLst>
      <p:ext uri="{BB962C8B-B14F-4D97-AF65-F5344CB8AC3E}">
        <p14:creationId xmlns:p14="http://schemas.microsoft.com/office/powerpoint/2010/main" val="160049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840300"/>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Strategies for improving parental engagement</a:t>
            </a:r>
          </a:p>
        </p:txBody>
      </p:sp>
    </p:spTree>
    <p:extLst>
      <p:ext uri="{BB962C8B-B14F-4D97-AF65-F5344CB8AC3E}">
        <p14:creationId xmlns:p14="http://schemas.microsoft.com/office/powerpoint/2010/main" val="174438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p:txBody>
          <a:bodyPr/>
          <a:lstStyle/>
          <a:p>
            <a:r>
              <a:rPr lang="en-US" dirty="0"/>
              <a:t>strategies </a:t>
            </a:r>
          </a:p>
        </p:txBody>
      </p:sp>
      <p:sp>
        <p:nvSpPr>
          <p:cNvPr id="373" name="Footer Placeholder 372">
            <a:extLst>
              <a:ext uri="{FF2B5EF4-FFF2-40B4-BE49-F238E27FC236}">
                <a16:creationId xmlns:a16="http://schemas.microsoft.com/office/drawing/2014/main" id="{EC015AD8-FC03-181D-1A34-AD00F66C42C2}"/>
              </a:ext>
            </a:extLst>
          </p:cNvPr>
          <p:cNvSpPr>
            <a:spLocks noGrp="1"/>
          </p:cNvSpPr>
          <p:nvPr>
            <p:ph type="ftr" sz="quarter" idx="11"/>
          </p:nvPr>
        </p:nvSpPr>
        <p:spPr/>
        <p:txBody>
          <a:bodyPr/>
          <a:lstStyle/>
          <a:p>
            <a:r>
              <a:rPr lang="en-US" dirty="0"/>
              <a:t>Effective parental engagement</a:t>
            </a:r>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p:txBody>
          <a:bodyPr/>
          <a:lstStyle/>
          <a:p>
            <a:r>
              <a:rPr lang="en-US" sz="1600" dirty="0"/>
              <a:t>Communicate effectively </a:t>
            </a:r>
          </a:p>
        </p:txBody>
      </p:sp>
      <p:pic>
        <p:nvPicPr>
          <p:cNvPr id="292" name="Picture Placeholder 291" descr="Call center outline">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a:blip r:embed="rId2">
            <a:extLst>
              <a:ext uri="{96DAC541-7B7A-43D3-8B79-37D633B846F1}">
                <asvg:svgBlip xmlns:asvg="http://schemas.microsoft.com/office/drawing/2016/SVG/main" xmlns="" r:embed="rId3"/>
              </a:ext>
            </a:extLst>
          </a:blip>
          <a:srcRect/>
          <a:stretch/>
        </p:blipFill>
        <p:spPr>
          <a:xfrm>
            <a:off x="1339134" y="2111058"/>
            <a:ext cx="704088" cy="704088"/>
          </a:xfrm>
        </p:spPr>
      </p:pic>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pPr lvl="0"/>
            <a:r>
              <a:rPr lang="en-US" dirty="0"/>
              <a:t>Share information regularly and in an accessible format. </a:t>
            </a:r>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p:txBody>
          <a:bodyPr/>
          <a:lstStyle/>
          <a:p>
            <a:r>
              <a:rPr lang="en-US" sz="1600" dirty="0" err="1"/>
              <a:t>EMPower</a:t>
            </a:r>
            <a:r>
              <a:rPr lang="en-US" sz="1600" dirty="0"/>
              <a:t> parents</a:t>
            </a:r>
          </a:p>
          <a:p>
            <a:endParaRPr lang="en-US" dirty="0"/>
          </a:p>
        </p:txBody>
      </p:sp>
      <p:pic>
        <p:nvPicPr>
          <p:cNvPr id="290" name="Picture Placeholder 289" descr="Boxing Glove outline">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a:blip r:embed="rId4">
            <a:extLst>
              <a:ext uri="{96DAC541-7B7A-43D3-8B79-37D633B846F1}">
                <asvg:svgBlip xmlns:asvg="http://schemas.microsoft.com/office/drawing/2016/SVG/main" xmlns="" r:embed="rId5"/>
              </a:ext>
            </a:extLst>
          </a:blip>
          <a:srcRect/>
          <a:stretch/>
        </p:blipFill>
        <p:spPr>
          <a:xfrm>
            <a:off x="3554707" y="2111058"/>
            <a:ext cx="704088" cy="704088"/>
          </a:xfrm>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a:lstStyle/>
          <a:p>
            <a:pPr lvl="0"/>
            <a:r>
              <a:rPr lang="en-US" dirty="0"/>
              <a:t>Help parents/</a:t>
            </a:r>
            <a:r>
              <a:rPr lang="en-US" dirty="0" err="1"/>
              <a:t>carers</a:t>
            </a:r>
            <a:r>
              <a:rPr lang="en-US" dirty="0"/>
              <a:t> to help themselves, their children and each other. </a:t>
            </a:r>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a:lstStyle/>
          <a:p>
            <a:r>
              <a:rPr lang="en-US" sz="1600" dirty="0"/>
              <a:t>Give practical advice</a:t>
            </a:r>
          </a:p>
          <a:p>
            <a:endParaRPr lang="en-US" dirty="0"/>
          </a:p>
        </p:txBody>
      </p:sp>
      <p:pic>
        <p:nvPicPr>
          <p:cNvPr id="288" name="Picture Placeholder 287" descr="Information outline">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a:blip r:embed="rId6">
            <a:extLst>
              <a:ext uri="{96DAC541-7B7A-43D3-8B79-37D633B846F1}">
                <asvg:svgBlip xmlns:asvg="http://schemas.microsoft.com/office/drawing/2016/SVG/main" xmlns="" r:embed="rId7"/>
              </a:ext>
            </a:extLst>
          </a:blip>
          <a:srcRect/>
          <a:stretch/>
        </p:blipFill>
        <p:spPr>
          <a:xfrm>
            <a:off x="5770280" y="2111058"/>
            <a:ext cx="704088" cy="704088"/>
          </a:xfrm>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pPr lvl="0"/>
            <a:r>
              <a:rPr lang="en-US" dirty="0"/>
              <a:t>Share strategies to support learning at home. </a:t>
            </a:r>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a:lstStyle/>
          <a:p>
            <a:r>
              <a:rPr lang="en-US" sz="1600" dirty="0" err="1"/>
              <a:t>Emphasise</a:t>
            </a:r>
            <a:r>
              <a:rPr lang="en-US" sz="1600" dirty="0"/>
              <a:t> collaboration </a:t>
            </a:r>
          </a:p>
        </p:txBody>
      </p:sp>
      <p:pic>
        <p:nvPicPr>
          <p:cNvPr id="270" name="Picture Placeholder 269" descr="Cheers outline">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a:blip r:embed="rId8">
            <a:extLst>
              <a:ext uri="{96DAC541-7B7A-43D3-8B79-37D633B846F1}">
                <asvg:svgBlip xmlns:asvg="http://schemas.microsoft.com/office/drawing/2016/SVG/main" xmlns="" r:embed="rId9"/>
              </a:ext>
            </a:extLst>
          </a:blip>
          <a:srcRect/>
          <a:stretch/>
        </p:blipFill>
        <p:spPr>
          <a:xfrm>
            <a:off x="7985853" y="2111058"/>
            <a:ext cx="704088" cy="704088"/>
          </a:xfrm>
        </p:spPr>
      </p:pic>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a:lstStyle/>
          <a:p>
            <a:pPr lvl="0"/>
            <a:r>
              <a:rPr lang="en-US" dirty="0"/>
              <a:t>Involve parents/</a:t>
            </a:r>
            <a:r>
              <a:rPr lang="en-US" dirty="0" err="1"/>
              <a:t>carers</a:t>
            </a:r>
            <a:r>
              <a:rPr lang="en-US" dirty="0"/>
              <a:t> in decision making for the school. </a:t>
            </a:r>
          </a:p>
        </p:txBody>
      </p:sp>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p:txBody>
          <a:bodyPr/>
          <a:lstStyle/>
          <a:p>
            <a:r>
              <a:rPr lang="en-US" sz="1600" dirty="0"/>
              <a:t>Targeted support</a:t>
            </a:r>
          </a:p>
          <a:p>
            <a:endParaRPr lang="en-US" dirty="0"/>
          </a:p>
        </p:txBody>
      </p:sp>
      <p:pic>
        <p:nvPicPr>
          <p:cNvPr id="268" name="Picture Placeholder 267" descr="Bullseye outline">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a:blip r:embed="rId10">
            <a:extLst>
              <a:ext uri="{96DAC541-7B7A-43D3-8B79-37D633B846F1}">
                <asvg:svgBlip xmlns:asvg="http://schemas.microsoft.com/office/drawing/2016/SVG/main" xmlns="" r:embed="rId11"/>
              </a:ext>
            </a:extLst>
          </a:blip>
          <a:srcRect/>
          <a:stretch/>
        </p:blipFill>
        <p:spPr>
          <a:xfrm>
            <a:off x="10201425" y="2111058"/>
            <a:ext cx="704088" cy="704088"/>
          </a:xfrm>
        </p:spPr>
      </p:pic>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a:lstStyle/>
          <a:p>
            <a:pPr lvl="0"/>
            <a:r>
              <a:rPr lang="en-US" dirty="0"/>
              <a:t>Tailor your strategies to suit particular families or groups.</a:t>
            </a:r>
          </a:p>
        </p:txBody>
      </p:sp>
    </p:spTree>
    <p:extLst>
      <p:ext uri="{BB962C8B-B14F-4D97-AF65-F5344CB8AC3E}">
        <p14:creationId xmlns:p14="http://schemas.microsoft.com/office/powerpoint/2010/main" val="334092569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{1A14842B-0331-429F-B8BE-7A5BF8633C2D}tf78438558_win32</Template>
  <TotalTime>248</TotalTime>
  <Words>1217</Words>
  <Application>Microsoft Office PowerPoint</Application>
  <PresentationFormat>Widescreen</PresentationFormat>
  <Paragraphs>171</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Arial Regular</vt:lpstr>
      <vt:lpstr>Calibri</vt:lpstr>
      <vt:lpstr>Sabon Next LT</vt:lpstr>
      <vt:lpstr>Office Theme</vt:lpstr>
      <vt:lpstr>Effective parental engagement </vt:lpstr>
      <vt:lpstr>objectives</vt:lpstr>
      <vt:lpstr>What is parental engagement?</vt:lpstr>
      <vt:lpstr>Parental engagement matters…</vt:lpstr>
      <vt:lpstr>…But it’s not always easy</vt:lpstr>
      <vt:lpstr>Principles of effective parental engagement</vt:lpstr>
      <vt:lpstr>principles </vt:lpstr>
      <vt:lpstr>Strategies for improving parental engagement</vt:lpstr>
      <vt:lpstr>strategies </vt:lpstr>
      <vt:lpstr>What could that look like?</vt:lpstr>
      <vt:lpstr>What could that look like?</vt:lpstr>
      <vt:lpstr>What could that look like?</vt:lpstr>
      <vt:lpstr>What could that look like?</vt:lpstr>
      <vt:lpstr>What could that look like?</vt:lpstr>
      <vt:lpstr>parental engagement in your setting</vt:lpstr>
      <vt:lpstr>Parental engagement in your setting</vt:lpstr>
      <vt:lpstr>resources</vt:lpstr>
      <vt:lpstr>helpful links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parental engagement</dc:title>
  <dc:subject/>
  <dc:creator>Elizabeth Marshall</dc:creator>
  <cp:lastModifiedBy>Elizabeth Marshall</cp:lastModifiedBy>
  <cp:revision>51</cp:revision>
  <dcterms:created xsi:type="dcterms:W3CDTF">2022-11-19T16:05:36Z</dcterms:created>
  <dcterms:modified xsi:type="dcterms:W3CDTF">2022-11-22T11:21:17Z</dcterms:modified>
</cp:coreProperties>
</file>