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7"/>
  </p:notesMasterIdLst>
  <p:sldIdLst>
    <p:sldId id="256" r:id="rId5"/>
    <p:sldId id="257" r:id="rId6"/>
  </p:sldIdLst>
  <p:sldSz cx="15119350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2060"/>
    <a:srgbClr val="00FFCC"/>
    <a:srgbClr val="CC66FF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846E8-5F5C-4007-A691-5EF3B2B51A83}" v="2" dt="2023-01-04T19:59:02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22" autoAdjust="0"/>
    <p:restoredTop sz="94322" autoAdjust="0"/>
  </p:normalViewPr>
  <p:slideViewPr>
    <p:cSldViewPr snapToGrid="0">
      <p:cViewPr>
        <p:scale>
          <a:sx n="125" d="100"/>
          <a:sy n="125" d="100"/>
        </p:scale>
        <p:origin x="108" y="-2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ishop" userId="S::megan.bishop@ormistonmeadows.co.uk::f04759df-e9a0-48b3-b4e3-4c6700e5ff76" providerId="AD" clId="Web-{407846E8-5F5C-4007-A691-5EF3B2B51A83}"/>
    <pc:docChg chg="sldOrd">
      <pc:chgData name="Megan Bishop" userId="S::megan.bishop@ormistonmeadows.co.uk::f04759df-e9a0-48b3-b4e3-4c6700e5ff76" providerId="AD" clId="Web-{407846E8-5F5C-4007-A691-5EF3B2B51A83}" dt="2023-01-04T19:59:02.127" v="1"/>
      <pc:docMkLst>
        <pc:docMk/>
      </pc:docMkLst>
      <pc:sldChg chg="ord">
        <pc:chgData name="Megan Bishop" userId="S::megan.bishop@ormistonmeadows.co.uk::f04759df-e9a0-48b3-b4e3-4c6700e5ff76" providerId="AD" clId="Web-{407846E8-5F5C-4007-A691-5EF3B2B51A83}" dt="2023-01-04T19:59:02.127" v="1"/>
        <pc:sldMkLst>
          <pc:docMk/>
          <pc:sldMk cId="536699206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1425"/>
            <a:ext cx="47339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4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1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8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0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9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4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18.png"/><Relationship Id="rId21" Type="http://schemas.openxmlformats.org/officeDocument/2006/relationships/image" Target="../media/image32.jpeg"/><Relationship Id="rId7" Type="http://schemas.openxmlformats.org/officeDocument/2006/relationships/image" Target="../media/image21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20.jpe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10" Type="http://schemas.microsoft.com/office/2007/relationships/hdphoto" Target="../media/hdphoto1.wdp"/><Relationship Id="rId19" Type="http://schemas.openxmlformats.org/officeDocument/2006/relationships/image" Target="../media/image30.png"/><Relationship Id="rId4" Type="http://schemas.openxmlformats.org/officeDocument/2006/relationships/image" Target="../media/image19.jpeg"/><Relationship Id="rId9" Type="http://schemas.openxmlformats.org/officeDocument/2006/relationships/image" Target="../media/image3.pn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Female Yoga. Beautiful Cartoon Woman in Pose Yoga. Balance Pose. Vector  Illustration Stock Illustration - Illustration of energy, body: 15204379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r="26587" b="8915"/>
          <a:stretch/>
        </p:blipFill>
        <p:spPr bwMode="auto">
          <a:xfrm>
            <a:off x="6585417" y="4845937"/>
            <a:ext cx="402406" cy="11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" name="Block Arc 521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5118116">
            <a:off x="10409487" y="2921939"/>
            <a:ext cx="3686968" cy="3891399"/>
          </a:xfrm>
          <a:prstGeom prst="blockArc">
            <a:avLst>
              <a:gd name="adj1" fmla="val 11001682"/>
              <a:gd name="adj2" fmla="val 1518130"/>
              <a:gd name="adj3" fmla="val 17753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pic>
        <p:nvPicPr>
          <p:cNvPr id="261" name="Picture 16" descr="https://static.thenounproject.com/png/996079-200.png">
            <a:extLst>
              <a:ext uri="{FF2B5EF4-FFF2-40B4-BE49-F238E27FC236}">
                <a16:creationId xmlns:a16="http://schemas.microsoft.com/office/drawing/2014/main" id="{EE8194A5-BB65-46A0-B946-5C9ABEB7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7" y="14261462"/>
            <a:ext cx="116863" cy="1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9977354" y="234025"/>
            <a:ext cx="3995874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1">
                <a:latin typeface="Modern Love" panose="04090805081005020601" pitchFamily="82" charset="0"/>
                <a:cs typeface="Aharoni" panose="020B0604020202020204" pitchFamily="2" charset="-79"/>
              </a:rPr>
              <a:t>PE Learning Journey</a:t>
            </a:r>
          </a:p>
        </p:txBody>
      </p:sp>
      <p:pic>
        <p:nvPicPr>
          <p:cNvPr id="450" name="Picture 449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7027" r="68898" b="6510"/>
          <a:stretch/>
        </p:blipFill>
        <p:spPr>
          <a:xfrm>
            <a:off x="13883433" y="184584"/>
            <a:ext cx="899819" cy="909378"/>
          </a:xfrm>
          <a:prstGeom prst="rect">
            <a:avLst/>
          </a:prstGeom>
        </p:spPr>
      </p:pic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4259674" y="294969"/>
            <a:ext cx="1098431" cy="1160083"/>
          </a:xfrm>
          <a:prstGeom prst="triangle">
            <a:avLst>
              <a:gd name="adj" fmla="val 45360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790074" y="8812951"/>
            <a:ext cx="9091419" cy="6336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260913" y="5738700"/>
            <a:ext cx="3086349" cy="4301434"/>
          </a:xfrm>
          <a:prstGeom prst="blockArc">
            <a:avLst>
              <a:gd name="adj1" fmla="val 10800000"/>
              <a:gd name="adj2" fmla="val 913834"/>
              <a:gd name="adj3" fmla="val 1998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804087" y="5997407"/>
            <a:ext cx="9122846" cy="59540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2381202" y="3073881"/>
            <a:ext cx="9315980" cy="58691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7603361F-7D00-405D-94EC-75583220DE39}"/>
              </a:ext>
            </a:extLst>
          </p:cNvPr>
          <p:cNvSpPr/>
          <p:nvPr/>
        </p:nvSpPr>
        <p:spPr>
          <a:xfrm>
            <a:off x="2804087" y="5997407"/>
            <a:ext cx="3527378" cy="577370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075709" y="5465177"/>
            <a:ext cx="1933310" cy="1509800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2357765" y="5716232"/>
            <a:ext cx="1338342" cy="10076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2380998" y="5744873"/>
            <a:ext cx="1338340" cy="39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9" b="1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2404233" y="5860619"/>
            <a:ext cx="1338340" cy="100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4" b="1"/>
              <a:t>5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10657550" y="2395134"/>
            <a:ext cx="1933310" cy="1539139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10935525" y="2622230"/>
            <a:ext cx="1365780" cy="106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3099703" y="594938"/>
            <a:ext cx="1222819" cy="55197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1592725" y="8187093"/>
            <a:ext cx="1933310" cy="14540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1892868" y="8367811"/>
            <a:ext cx="1338342" cy="1065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1920431" y="8571512"/>
            <a:ext cx="1219622" cy="100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4" b="1"/>
              <a:t>4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1907330" y="8439257"/>
            <a:ext cx="1338340" cy="39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9" b="1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10964912" y="2740520"/>
            <a:ext cx="1315540" cy="100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4" b="1"/>
              <a:t>6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1003776" y="2613563"/>
            <a:ext cx="1338340" cy="39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9" b="1"/>
              <a:t>YEAR</a:t>
            </a:r>
          </a:p>
        </p:txBody>
      </p: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10974806" y="9121886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9132343" y="8820799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7399612" y="9130785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5911680" y="8830421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Block Arc 52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543003" y="-15906"/>
            <a:ext cx="3086349" cy="4301434"/>
          </a:xfrm>
          <a:prstGeom prst="blockArc">
            <a:avLst>
              <a:gd name="adj1" fmla="val 10800000"/>
              <a:gd name="adj2" fmla="val 913834"/>
              <a:gd name="adj3" fmla="val 19985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4918357" y="5958059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376375" y="6295111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417687" y="5040525"/>
            <a:ext cx="3598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Fitness</a:t>
            </a:r>
          </a:p>
          <a:p>
            <a:r>
              <a:rPr lang="en-US" sz="800"/>
              <a:t>Demonstrate improved body balance posture when changing direction.</a:t>
            </a:r>
          </a:p>
          <a:p>
            <a:r>
              <a:rPr lang="en-US" sz="800"/>
              <a:t>Change their body position to maintain a controlled </a:t>
            </a:r>
            <a:r>
              <a:rPr lang="en-US" sz="800" err="1"/>
              <a:t>centre</a:t>
            </a:r>
            <a:r>
              <a:rPr lang="en-US" sz="800"/>
              <a:t> of gravity.</a:t>
            </a:r>
          </a:p>
          <a:p>
            <a:r>
              <a:rPr lang="en-US" sz="800"/>
              <a:t>Demonstrate increased speed when </a:t>
            </a:r>
            <a:r>
              <a:rPr lang="en-US" sz="800" b="1"/>
              <a:t>coordinating</a:t>
            </a:r>
            <a:r>
              <a:rPr lang="en-US" sz="800"/>
              <a:t> bodies.</a:t>
            </a:r>
          </a:p>
          <a:p>
            <a:r>
              <a:rPr lang="en-US" sz="800"/>
              <a:t>Identify the best pace for a set distance or time.</a:t>
            </a:r>
          </a:p>
          <a:p>
            <a:r>
              <a:rPr lang="en-US" sz="800"/>
              <a:t>Demonstrate increased technique in body weight exercises.</a:t>
            </a:r>
          </a:p>
          <a:p>
            <a:r>
              <a:rPr lang="en-US" sz="800"/>
              <a:t>Use their breath to increase their ability to move for sustained periods of time.</a:t>
            </a:r>
            <a:endParaRPr lang="en-US" sz="1000"/>
          </a:p>
          <a:p>
            <a:r>
              <a:rPr lang="en-US" sz="800"/>
              <a:t>.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4257498" y="6521754"/>
            <a:ext cx="4369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Gymnastics</a:t>
            </a:r>
          </a:p>
          <a:p>
            <a:r>
              <a:rPr lang="en-US" sz="800" dirty="0"/>
              <a:t>Perform </a:t>
            </a:r>
            <a:r>
              <a:rPr lang="en-US" sz="800" b="1" dirty="0"/>
              <a:t>shapes </a:t>
            </a:r>
            <a:r>
              <a:rPr lang="en-US" sz="800" dirty="0"/>
              <a:t>consistently and fluently to a high standard, sometimes linked with other gymnastic actions. </a:t>
            </a:r>
          </a:p>
          <a:p>
            <a:r>
              <a:rPr lang="en-US" sz="800" dirty="0"/>
              <a:t>Explore progressions of a cartwheel.</a:t>
            </a:r>
          </a:p>
          <a:p>
            <a:r>
              <a:rPr lang="en-US" sz="800" dirty="0"/>
              <a:t>Explore symmetrical and asymmetrical </a:t>
            </a:r>
            <a:r>
              <a:rPr lang="en-US" sz="800" b="1" dirty="0"/>
              <a:t>balances. </a:t>
            </a:r>
          </a:p>
          <a:p>
            <a:r>
              <a:rPr lang="en-US" sz="800" dirty="0"/>
              <a:t>Develop control and fluency in the straight, barrel, forwards, straddle and backward </a:t>
            </a:r>
            <a:r>
              <a:rPr lang="en-US" sz="800" b="1" dirty="0"/>
              <a:t>roll.</a:t>
            </a:r>
          </a:p>
          <a:p>
            <a:pPr algn="just"/>
            <a:r>
              <a:rPr lang="en-US" sz="800" dirty="0"/>
              <a:t>Select a range of </a:t>
            </a:r>
            <a:r>
              <a:rPr lang="en-US" sz="800" b="1" dirty="0"/>
              <a:t>jumps </a:t>
            </a:r>
            <a:r>
              <a:rPr lang="en-US" sz="800" dirty="0"/>
              <a:t>to include in sequence work.</a:t>
            </a:r>
            <a:r>
              <a:rPr lang="en-US" sz="1000" b="1" dirty="0"/>
              <a:t> </a:t>
            </a:r>
            <a:endParaRPr lang="en-US" sz="1000" dirty="0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0421618" y="5434269"/>
            <a:ext cx="270773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Swimming</a:t>
            </a:r>
          </a:p>
          <a:p>
            <a:r>
              <a:rPr lang="en-US" sz="800"/>
              <a:t>Demonstrate increased technique in a range of strokes, swimming 25m or more in distance.</a:t>
            </a:r>
          </a:p>
          <a:p>
            <a:r>
              <a:rPr lang="en-US" sz="800"/>
              <a:t>Perform safe self-rescue in different water-based situations.</a:t>
            </a:r>
            <a:r>
              <a:rPr lang="en-US" sz="1000" b="1"/>
              <a:t>  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2122619" y="6281415"/>
            <a:ext cx="30467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err="1"/>
              <a:t>Rounders</a:t>
            </a:r>
            <a:endParaRPr lang="en-US" sz="1000" b="1" u="sng"/>
          </a:p>
          <a:p>
            <a:r>
              <a:rPr lang="en-US" sz="800"/>
              <a:t>Explore defensive and driving hitting techniques and directional batting.</a:t>
            </a:r>
          </a:p>
          <a:p>
            <a:r>
              <a:rPr lang="en-US" sz="800"/>
              <a:t>Develop over and underarm bowling technique. </a:t>
            </a:r>
          </a:p>
          <a:p>
            <a:r>
              <a:rPr lang="en-US" sz="800"/>
              <a:t>Demonstrate clear technique when using a variety of </a:t>
            </a:r>
            <a:r>
              <a:rPr lang="en-US" sz="800" b="1"/>
              <a:t>throws </a:t>
            </a:r>
            <a:r>
              <a:rPr lang="en-US" sz="800"/>
              <a:t>under pressure.</a:t>
            </a:r>
          </a:p>
          <a:p>
            <a:r>
              <a:rPr lang="en-US" sz="800"/>
              <a:t>Explore </a:t>
            </a:r>
            <a:r>
              <a:rPr lang="en-US" sz="800" b="1"/>
              <a:t>catching </a:t>
            </a:r>
            <a:r>
              <a:rPr lang="en-US" sz="800"/>
              <a:t>skills and apply these with some consistency in game situations.</a:t>
            </a:r>
            <a:r>
              <a:rPr lang="en-US" sz="1000" b="1"/>
              <a:t>  </a:t>
            </a:r>
            <a:endParaRPr lang="en-US" sz="1000"/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3642734" y="4074387"/>
            <a:ext cx="1526597" cy="17235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Athletics</a:t>
            </a:r>
          </a:p>
          <a:p>
            <a:r>
              <a:rPr lang="en-US" sz="800"/>
              <a:t>Apply fluency and co-ordination when </a:t>
            </a:r>
            <a:r>
              <a:rPr lang="en-US" sz="800" b="1"/>
              <a:t>running </a:t>
            </a:r>
            <a:r>
              <a:rPr lang="en-US" sz="800"/>
              <a:t>for speed in relay changeovers.</a:t>
            </a:r>
          </a:p>
          <a:p>
            <a:r>
              <a:rPr lang="en-US" sz="800"/>
              <a:t>Effectively apply speed appropriate for the event.</a:t>
            </a:r>
          </a:p>
          <a:p>
            <a:r>
              <a:rPr lang="en-US" sz="800"/>
              <a:t>Develop power, control and consistency in </a:t>
            </a:r>
            <a:r>
              <a:rPr lang="en-US" sz="800" b="1"/>
              <a:t>jumping </a:t>
            </a:r>
            <a:r>
              <a:rPr lang="en-US" sz="800"/>
              <a:t>for distance.</a:t>
            </a:r>
          </a:p>
          <a:p>
            <a:r>
              <a:rPr lang="en-US" sz="800"/>
              <a:t>Explore technique and rhythm in the triple </a:t>
            </a:r>
            <a:r>
              <a:rPr lang="en-US" sz="800" b="1"/>
              <a:t>jump.</a:t>
            </a:r>
          </a:p>
          <a:p>
            <a:r>
              <a:rPr lang="en-US" sz="800"/>
              <a:t>Develop technique and power in javelin and shot put.</a:t>
            </a:r>
            <a:endParaRPr lang="en-US" sz="700"/>
          </a:p>
        </p:txBody>
      </p: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8669683" y="5991466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10208576" y="6281415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6916399" y="5201872"/>
            <a:ext cx="3557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Football</a:t>
            </a:r>
          </a:p>
          <a:p>
            <a:r>
              <a:rPr lang="en-US" sz="800"/>
              <a:t>Develop control when</a:t>
            </a:r>
            <a:r>
              <a:rPr lang="en-US" sz="800" b="1"/>
              <a:t> sending and receiving </a:t>
            </a:r>
            <a:r>
              <a:rPr lang="en-US" sz="800"/>
              <a:t>under pressure.</a:t>
            </a:r>
          </a:p>
          <a:p>
            <a:r>
              <a:rPr lang="en-US" sz="800"/>
              <a:t>Select and apply a variety of </a:t>
            </a:r>
            <a:r>
              <a:rPr lang="en-US" sz="800" b="1"/>
              <a:t>dribbling </a:t>
            </a:r>
            <a:r>
              <a:rPr lang="en-US" sz="800"/>
              <a:t>techniques to game situations.</a:t>
            </a:r>
          </a:p>
          <a:p>
            <a:r>
              <a:rPr lang="en-US" sz="800"/>
              <a:t>Explore creating tactics with others and applying them to game situations.</a:t>
            </a:r>
          </a:p>
          <a:p>
            <a:r>
              <a:rPr lang="en-US" sz="800"/>
              <a:t>Develop tracking and marking with a variety of techniques and increase success.</a:t>
            </a:r>
          </a:p>
          <a:p>
            <a:r>
              <a:rPr lang="en-US" sz="800"/>
              <a:t>Move to create </a:t>
            </a:r>
            <a:r>
              <a:rPr lang="en-US" sz="800" b="1"/>
              <a:t>space </a:t>
            </a:r>
            <a:r>
              <a:rPr lang="en-US" sz="800"/>
              <a:t>for themselves and others in their team.</a:t>
            </a:r>
            <a:endParaRPr lang="en-US" sz="1050"/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8678853" y="6495674"/>
            <a:ext cx="3022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Dance</a:t>
            </a:r>
          </a:p>
          <a:p>
            <a:r>
              <a:rPr lang="en-US" sz="800"/>
              <a:t>Choreograph planned dances by using, adapting and developing </a:t>
            </a:r>
            <a:r>
              <a:rPr lang="en-US" sz="800" b="1"/>
              <a:t>actions</a:t>
            </a:r>
            <a:r>
              <a:rPr lang="en-US" sz="800"/>
              <a:t>.</a:t>
            </a:r>
          </a:p>
          <a:p>
            <a:r>
              <a:rPr lang="en-US" sz="800" b="1"/>
              <a:t>Confidently use </a:t>
            </a:r>
            <a:r>
              <a:rPr lang="en-US" sz="800"/>
              <a:t>dynamics to express difference dance styles.</a:t>
            </a:r>
          </a:p>
          <a:p>
            <a:r>
              <a:rPr lang="en-US" sz="800"/>
              <a:t>Use direction and patterning to express different dance styles.</a:t>
            </a:r>
          </a:p>
          <a:p>
            <a:r>
              <a:rPr lang="en-US" sz="800"/>
              <a:t>Confidently use formations, canon and unison to express a dance idea.</a:t>
            </a:r>
          </a:p>
          <a:p>
            <a:r>
              <a:rPr lang="en-US" sz="800" b="1"/>
              <a:t>Perform</a:t>
            </a:r>
            <a:r>
              <a:rPr lang="en-US" sz="800"/>
              <a:t> dances expressively, using a range of performance skills.</a:t>
            </a:r>
          </a:p>
        </p:txBody>
      </p: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1677194" y="5991466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3420169" y="5991465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3420169" y="5109039"/>
            <a:ext cx="445130" cy="8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3541359" y="9130785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>
            <a:off x="1033866" y="7000025"/>
            <a:ext cx="339957" cy="107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9165484" y="9423946"/>
            <a:ext cx="3598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OAA</a:t>
            </a:r>
          </a:p>
          <a:p>
            <a:r>
              <a:rPr lang="en-US" sz="800"/>
              <a:t>Plan independently and in small groups, implementing a strategy with increased success.</a:t>
            </a:r>
          </a:p>
          <a:p>
            <a:r>
              <a:rPr lang="en-US" sz="800"/>
              <a:t>Identify key symbols on a map and use a key to help </a:t>
            </a:r>
            <a:r>
              <a:rPr lang="en-US" sz="800" b="1"/>
              <a:t>navigate </a:t>
            </a:r>
            <a:r>
              <a:rPr lang="en-US" sz="800"/>
              <a:t>around a grid.</a:t>
            </a:r>
          </a:p>
          <a:p>
            <a:r>
              <a:rPr lang="en-US" sz="800"/>
              <a:t>Confidently </a:t>
            </a:r>
            <a:r>
              <a:rPr lang="en-US" sz="800" b="1"/>
              <a:t>communicate </a:t>
            </a:r>
            <a:r>
              <a:rPr lang="en-US" sz="800"/>
              <a:t>ideas and listen to others.</a:t>
            </a:r>
          </a:p>
          <a:p>
            <a:r>
              <a:rPr lang="en-US" sz="800"/>
              <a:t>With increased accuracy critically </a:t>
            </a:r>
            <a:r>
              <a:rPr lang="en-US" sz="800" b="1"/>
              <a:t>reflect </a:t>
            </a:r>
            <a:r>
              <a:rPr lang="en-US" sz="800"/>
              <a:t>on when and why they were successful at solving challenges. </a:t>
            </a:r>
            <a:endParaRPr lang="en-US" sz="1000"/>
          </a:p>
          <a:p>
            <a:r>
              <a:rPr lang="en-US" sz="800"/>
              <a:t>.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7607888" y="7901620"/>
            <a:ext cx="35988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Gymnastics</a:t>
            </a:r>
            <a:r>
              <a:rPr lang="en-US" sz="1000" b="1"/>
              <a:t> </a:t>
            </a:r>
          </a:p>
          <a:p>
            <a:r>
              <a:rPr lang="en-US" sz="800"/>
              <a:t>Develop the range of </a:t>
            </a:r>
            <a:r>
              <a:rPr lang="en-US" sz="800" b="1"/>
              <a:t>shapes </a:t>
            </a:r>
            <a:r>
              <a:rPr lang="en-US" sz="800"/>
              <a:t>they use in their sequences</a:t>
            </a:r>
          </a:p>
          <a:p>
            <a:r>
              <a:rPr lang="en-US" sz="800"/>
              <a:t>Develop strength in bridge and shoulder stand.</a:t>
            </a:r>
          </a:p>
          <a:p>
            <a:r>
              <a:rPr lang="en-US" sz="800"/>
              <a:t>Develop control and fluent in </a:t>
            </a:r>
            <a:r>
              <a:rPr lang="en-US" sz="800" b="1"/>
              <a:t>balances.</a:t>
            </a:r>
          </a:p>
          <a:p>
            <a:r>
              <a:rPr lang="en-US" sz="800"/>
              <a:t>Develop the straight, barrel, forward and straddle </a:t>
            </a:r>
            <a:r>
              <a:rPr lang="en-US" sz="800" b="1"/>
              <a:t>roll </a:t>
            </a:r>
            <a:r>
              <a:rPr lang="en-US" sz="800"/>
              <a:t>and perform with increased control.</a:t>
            </a:r>
          </a:p>
          <a:p>
            <a:r>
              <a:rPr lang="en-US" sz="800"/>
              <a:t>Develop control in performing and landing rotation </a:t>
            </a:r>
            <a:r>
              <a:rPr lang="en-US" sz="800" b="1"/>
              <a:t>jumps.</a:t>
            </a:r>
            <a:endParaRPr lang="en-US" sz="800"/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5610079" y="9416771"/>
            <a:ext cx="35988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Hockey</a:t>
            </a:r>
            <a:r>
              <a:rPr lang="en-US" sz="1000" b="1"/>
              <a:t> </a:t>
            </a:r>
          </a:p>
          <a:p>
            <a:r>
              <a:rPr lang="en-US" sz="800"/>
              <a:t>Develop passing to a teammate using a variety of techniques appropriate to the game.</a:t>
            </a:r>
          </a:p>
          <a:p>
            <a:r>
              <a:rPr lang="en-US" sz="800"/>
              <a:t>Develop control whilst </a:t>
            </a:r>
            <a:r>
              <a:rPr lang="en-US" sz="800" b="1"/>
              <a:t>dribbling </a:t>
            </a:r>
            <a:r>
              <a:rPr lang="en-US" sz="800"/>
              <a:t>under pressure.</a:t>
            </a:r>
          </a:p>
          <a:p>
            <a:r>
              <a:rPr lang="en-US" sz="800"/>
              <a:t>Develop decision making around when to pass and when to shoot.</a:t>
            </a:r>
          </a:p>
          <a:p>
            <a:r>
              <a:rPr lang="en-US" sz="800"/>
              <a:t>Develop </a:t>
            </a:r>
            <a:r>
              <a:rPr lang="en-US" sz="800" b="1"/>
              <a:t>defending </a:t>
            </a:r>
            <a:r>
              <a:rPr lang="en-US" sz="800"/>
              <a:t>one on one and know when </a:t>
            </a:r>
            <a:r>
              <a:rPr lang="en-US" sz="800" err="1"/>
              <a:t>ot</a:t>
            </a:r>
            <a:r>
              <a:rPr lang="en-US" sz="800"/>
              <a:t> with the ball.</a:t>
            </a:r>
          </a:p>
          <a:p>
            <a:r>
              <a:rPr lang="en-US" sz="800"/>
              <a:t>Move into </a:t>
            </a:r>
            <a:r>
              <a:rPr lang="en-US" sz="800" b="1"/>
              <a:t>space </a:t>
            </a:r>
            <a:r>
              <a:rPr lang="en-US" sz="800"/>
              <a:t>to help their team keep possession and score goals.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4239625" y="7845536"/>
            <a:ext cx="35988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Dance </a:t>
            </a:r>
          </a:p>
          <a:p>
            <a:r>
              <a:rPr lang="en-US" sz="800"/>
              <a:t>Respond imaginatively to a range of stimuli related to character and narrative.</a:t>
            </a:r>
          </a:p>
          <a:p>
            <a:r>
              <a:rPr lang="en-US" sz="800"/>
              <a:t>Change </a:t>
            </a:r>
            <a:r>
              <a:rPr lang="en-US" sz="800" b="1"/>
              <a:t>dynamics </a:t>
            </a:r>
            <a:r>
              <a:rPr lang="en-US" sz="800"/>
              <a:t>confidently within a performance to express changes in character.</a:t>
            </a:r>
          </a:p>
          <a:p>
            <a:r>
              <a:rPr lang="en-US" sz="800"/>
              <a:t>Confidently use changes in level, direction and pathway.</a:t>
            </a:r>
          </a:p>
          <a:p>
            <a:r>
              <a:rPr lang="en-US" sz="800"/>
              <a:t>Use action and reaction represent an idea.</a:t>
            </a:r>
          </a:p>
          <a:p>
            <a:r>
              <a:rPr lang="en-US" sz="800" b="1"/>
              <a:t>Perform </a:t>
            </a:r>
            <a:r>
              <a:rPr lang="en-US" sz="800"/>
              <a:t>complex dances that communicate narrative and character well.</a:t>
            </a:r>
            <a:endParaRPr lang="en-US" sz="800" b="1"/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635510" y="9456644"/>
            <a:ext cx="3598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Netball</a:t>
            </a:r>
            <a:r>
              <a:rPr lang="en-US" sz="1000" b="1"/>
              <a:t>  </a:t>
            </a:r>
          </a:p>
          <a:p>
            <a:r>
              <a:rPr lang="en-US" sz="800"/>
              <a:t>Develop passing to a teammate using a variety of techniques.</a:t>
            </a:r>
          </a:p>
          <a:p>
            <a:r>
              <a:rPr lang="en-US" sz="800"/>
              <a:t>Develop decision making around when to pass and when to shoot. </a:t>
            </a:r>
          </a:p>
          <a:p>
            <a:r>
              <a:rPr lang="en-US" sz="800"/>
              <a:t>Develop </a:t>
            </a:r>
            <a:r>
              <a:rPr lang="en-US" sz="800" b="1"/>
              <a:t>defending </a:t>
            </a:r>
            <a:r>
              <a:rPr lang="en-US" sz="800"/>
              <a:t>one on one and know when to win the ball.</a:t>
            </a:r>
          </a:p>
          <a:p>
            <a:r>
              <a:rPr lang="en-US" sz="800"/>
              <a:t>Move into </a:t>
            </a:r>
            <a:r>
              <a:rPr lang="en-US" sz="800" b="1"/>
              <a:t>space </a:t>
            </a:r>
            <a:r>
              <a:rPr lang="en-US" sz="800"/>
              <a:t>to help their team keep possession and score goals.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319573" y="7229982"/>
            <a:ext cx="261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err="1"/>
              <a:t>Rounders</a:t>
            </a:r>
            <a:r>
              <a:rPr lang="en-US" sz="1000" b="1"/>
              <a:t>   </a:t>
            </a:r>
          </a:p>
          <a:p>
            <a:r>
              <a:rPr lang="en-US" sz="800"/>
              <a:t>Develop batting technique consistent with the rules of the game.</a:t>
            </a:r>
          </a:p>
          <a:p>
            <a:r>
              <a:rPr lang="en-US" sz="800"/>
              <a:t>Develop bowling with some consistency, abiding by the rules of the game.</a:t>
            </a:r>
          </a:p>
          <a:p>
            <a:r>
              <a:rPr lang="en-US" sz="800"/>
              <a:t>Use overarm and underarm </a:t>
            </a:r>
            <a:r>
              <a:rPr lang="en-US" sz="800" b="1"/>
              <a:t>throwing </a:t>
            </a:r>
            <a:r>
              <a:rPr lang="en-US" sz="800"/>
              <a:t>with consistency.</a:t>
            </a:r>
          </a:p>
          <a:p>
            <a:r>
              <a:rPr lang="en-US" sz="800"/>
              <a:t>Beginning to </a:t>
            </a:r>
            <a:r>
              <a:rPr lang="en-US" sz="800" b="1"/>
              <a:t>catch </a:t>
            </a:r>
            <a:r>
              <a:rPr lang="en-US" sz="800"/>
              <a:t>with one and two hands with some consistency in game situation. 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-32408" y="5819869"/>
            <a:ext cx="1948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Athletics</a:t>
            </a:r>
            <a:r>
              <a:rPr lang="en-US" sz="1000" b="1"/>
              <a:t>    </a:t>
            </a:r>
          </a:p>
          <a:p>
            <a:r>
              <a:rPr lang="en-US" sz="800"/>
              <a:t>Develop an understanding of speed and pace in relation to distance.</a:t>
            </a:r>
          </a:p>
          <a:p>
            <a:r>
              <a:rPr lang="en-US" sz="800"/>
              <a:t>Develop power and speed in sprinting technique.</a:t>
            </a:r>
          </a:p>
          <a:p>
            <a:r>
              <a:rPr lang="en-US" sz="800"/>
              <a:t>Develop technique when </a:t>
            </a:r>
            <a:r>
              <a:rPr lang="en-US" sz="800" b="1"/>
              <a:t>jumping </a:t>
            </a:r>
            <a:r>
              <a:rPr lang="en-US" sz="800"/>
              <a:t>for distance.</a:t>
            </a:r>
          </a:p>
          <a:p>
            <a:r>
              <a:rPr lang="en-US" sz="800"/>
              <a:t>Explore power and technique when </a:t>
            </a:r>
            <a:r>
              <a:rPr lang="en-US" sz="800" b="1"/>
              <a:t>throwing </a:t>
            </a:r>
            <a:r>
              <a:rPr lang="en-US" sz="800"/>
              <a:t>for distance</a:t>
            </a:r>
            <a:r>
              <a:rPr lang="en-US" sz="1000"/>
              <a:t>.</a:t>
            </a:r>
            <a:endParaRPr lang="en-US" sz="900"/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942063" y="7845536"/>
            <a:ext cx="30677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9795639" y="3382199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8043375" y="3080496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220445" y="3391098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4261508" y="3081637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2362192" y="3391098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>
            <a:off x="2211019" y="750034"/>
            <a:ext cx="339957" cy="107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TextBox 584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7986317" y="3684259"/>
            <a:ext cx="3598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OAA</a:t>
            </a:r>
          </a:p>
          <a:p>
            <a:r>
              <a:rPr lang="en-US" sz="800"/>
              <a:t>Pool ideas within a group, selecting and applying the best method to solve a </a:t>
            </a:r>
            <a:r>
              <a:rPr lang="en-US" sz="800" b="1"/>
              <a:t>problem.</a:t>
            </a:r>
          </a:p>
          <a:p>
            <a:r>
              <a:rPr lang="en-US" sz="800"/>
              <a:t>Orientate a map efficiently to </a:t>
            </a:r>
            <a:r>
              <a:rPr lang="en-US" sz="800" b="1"/>
              <a:t>navigate</a:t>
            </a:r>
            <a:r>
              <a:rPr lang="en-US" sz="800"/>
              <a:t> around a course.</a:t>
            </a:r>
          </a:p>
          <a:p>
            <a:r>
              <a:rPr lang="en-US" sz="800"/>
              <a:t>Inclusively </a:t>
            </a:r>
            <a:r>
              <a:rPr lang="en-US" sz="800" b="1"/>
              <a:t>communicate</a:t>
            </a:r>
            <a:r>
              <a:rPr lang="en-US" sz="800"/>
              <a:t> with others, share job roles and lead when necessary.</a:t>
            </a:r>
          </a:p>
          <a:p>
            <a:r>
              <a:rPr lang="en-US" sz="800"/>
              <a:t>With increasing accurate the </a:t>
            </a:r>
            <a:r>
              <a:rPr lang="en-US" sz="800" b="1"/>
              <a:t>reflect </a:t>
            </a:r>
            <a:r>
              <a:rPr lang="en-US" sz="800"/>
              <a:t>on when and how they were successful at solving challenges and alter their methods tin order </a:t>
            </a:r>
            <a:r>
              <a:rPr lang="en-US" sz="800" err="1"/>
              <a:t>ti</a:t>
            </a:r>
            <a:r>
              <a:rPr lang="en-US" sz="800"/>
              <a:t> improve. </a:t>
            </a:r>
          </a:p>
          <a:p>
            <a:r>
              <a:rPr lang="en-US" sz="800"/>
              <a:t>.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6390850" y="2252458"/>
            <a:ext cx="3598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Cricket</a:t>
            </a:r>
          </a:p>
          <a:p>
            <a:r>
              <a:rPr lang="en-US" sz="800" dirty="0"/>
              <a:t>Strike a bowled ball with increasing accuracy and consistency.</a:t>
            </a:r>
          </a:p>
          <a:p>
            <a:r>
              <a:rPr lang="en-US" sz="800" dirty="0"/>
              <a:t>Consistently select and apply the appropriate </a:t>
            </a:r>
            <a:r>
              <a:rPr lang="en-US" sz="800" b="1" dirty="0"/>
              <a:t>fielding</a:t>
            </a:r>
            <a:r>
              <a:rPr lang="en-US" sz="800" dirty="0"/>
              <a:t> action for the situation.</a:t>
            </a:r>
          </a:p>
          <a:p>
            <a:r>
              <a:rPr lang="en-US" sz="800" dirty="0"/>
              <a:t>Consistently make good decisions on who and when to pass to in order to get batters out.</a:t>
            </a:r>
          </a:p>
          <a:p>
            <a:r>
              <a:rPr lang="en-US" sz="800" dirty="0"/>
              <a:t>Consistently demonstrate good technique in </a:t>
            </a:r>
            <a:r>
              <a:rPr lang="en-US" sz="800" b="1" dirty="0"/>
              <a:t>catching </a:t>
            </a:r>
            <a:r>
              <a:rPr lang="en-US" sz="800" dirty="0"/>
              <a:t>skills under pressure.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4430912" y="3677084"/>
            <a:ext cx="35988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Gymnastics</a:t>
            </a:r>
          </a:p>
          <a:p>
            <a:r>
              <a:rPr lang="en-US" sz="800"/>
              <a:t>Combine and perform gymnastic </a:t>
            </a:r>
            <a:r>
              <a:rPr lang="en-US" sz="800" b="1"/>
              <a:t>shapes </a:t>
            </a:r>
            <a:r>
              <a:rPr lang="en-US" sz="800"/>
              <a:t>more fluently and effectively.</a:t>
            </a:r>
          </a:p>
          <a:p>
            <a:r>
              <a:rPr lang="en-US" sz="800"/>
              <a:t>Develop </a:t>
            </a:r>
            <a:r>
              <a:rPr lang="en-US" sz="800" b="1"/>
              <a:t>control</a:t>
            </a:r>
            <a:r>
              <a:rPr lang="en-US" sz="800"/>
              <a:t> in progression of a cartwheel and handstand.</a:t>
            </a:r>
          </a:p>
          <a:p>
            <a:r>
              <a:rPr lang="en-US" sz="800"/>
              <a:t>Explore counter </a:t>
            </a:r>
            <a:r>
              <a:rPr lang="en-US" sz="800" b="1"/>
              <a:t>balances</a:t>
            </a:r>
            <a:r>
              <a:rPr lang="en-US" sz="800"/>
              <a:t> and counter tension balances.</a:t>
            </a:r>
          </a:p>
          <a:p>
            <a:r>
              <a:rPr lang="en-US" sz="800"/>
              <a:t>Develop fluency and consistency in the straddle, forwards and backward </a:t>
            </a:r>
            <a:r>
              <a:rPr lang="en-US" sz="800" b="1"/>
              <a:t>roll</a:t>
            </a:r>
            <a:r>
              <a:rPr lang="en-US" sz="800"/>
              <a:t>.</a:t>
            </a:r>
          </a:p>
          <a:p>
            <a:r>
              <a:rPr lang="en-US" sz="800"/>
              <a:t>Combine and preform a range of gymnastic </a:t>
            </a:r>
            <a:r>
              <a:rPr lang="en-US" sz="800" b="1"/>
              <a:t>jumps</a:t>
            </a:r>
            <a:r>
              <a:rPr lang="en-US" sz="800"/>
              <a:t> more fluently and effectively</a:t>
            </a:r>
            <a:r>
              <a:rPr lang="en-US" sz="800" b="1"/>
              <a:t>.</a:t>
            </a:r>
            <a:r>
              <a:rPr lang="en-US" sz="1000" b="1"/>
              <a:t> </a:t>
            </a:r>
            <a:endParaRPr lang="en-US" sz="800"/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2635588" y="2122625"/>
            <a:ext cx="35988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Dance</a:t>
            </a:r>
          </a:p>
          <a:p>
            <a:r>
              <a:rPr lang="en-US" sz="800" dirty="0"/>
              <a:t>Show controlled movements which express emotion and feeling.</a:t>
            </a:r>
          </a:p>
          <a:p>
            <a:r>
              <a:rPr lang="en-US" sz="800" dirty="0"/>
              <a:t>Explore, improvise and combine movement </a:t>
            </a:r>
            <a:r>
              <a:rPr lang="en-US" sz="800" b="1" dirty="0"/>
              <a:t>dynamics</a:t>
            </a:r>
            <a:r>
              <a:rPr lang="en-US" sz="800" dirty="0"/>
              <a:t> to express ideas fluency, effectively on their own. </a:t>
            </a:r>
          </a:p>
          <a:p>
            <a:r>
              <a:rPr lang="en-US" sz="800" dirty="0"/>
              <a:t>Use a variety of basic compositional principles when creating their own dances.</a:t>
            </a:r>
          </a:p>
          <a:p>
            <a:r>
              <a:rPr lang="en-US" sz="800" dirty="0"/>
              <a:t>Demonstrate a clear understanding of timing in relation to the music throughout their </a:t>
            </a:r>
            <a:r>
              <a:rPr lang="en-US" sz="800" b="1" dirty="0"/>
              <a:t>performance.</a:t>
            </a:r>
            <a:endParaRPr lang="en-US" sz="800" dirty="0"/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456343" y="3716957"/>
            <a:ext cx="35988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Netball</a:t>
            </a:r>
          </a:p>
          <a:p>
            <a:r>
              <a:rPr lang="en-US" sz="800"/>
              <a:t>Develop making quick </a:t>
            </a:r>
            <a:r>
              <a:rPr lang="en-GB" sz="800"/>
              <a:t>decisions about when, how and who to pass to.</a:t>
            </a:r>
          </a:p>
          <a:p>
            <a:r>
              <a:rPr lang="en-GB" sz="800"/>
              <a:t>Explore creating </a:t>
            </a:r>
            <a:r>
              <a:rPr lang="en-GB" sz="800" b="1"/>
              <a:t>attacking</a:t>
            </a:r>
            <a:r>
              <a:rPr lang="en-GB" sz="800"/>
              <a:t> tactics with others in response to the game</a:t>
            </a:r>
          </a:p>
          <a:p>
            <a:r>
              <a:rPr lang="en-GB" sz="800"/>
              <a:t>Explore creating and applying defending tactics with others in response to the game.</a:t>
            </a:r>
          </a:p>
          <a:p>
            <a:r>
              <a:rPr lang="en-GB" sz="800"/>
              <a:t>Move to the correct </a:t>
            </a:r>
            <a:r>
              <a:rPr lang="en-GB" sz="800" b="1"/>
              <a:t>space</a:t>
            </a:r>
            <a:r>
              <a:rPr lang="en-GB" sz="800"/>
              <a:t> when transitioning from attack to defence.</a:t>
            </a:r>
            <a:endParaRPr lang="en-US" sz="800"/>
          </a:p>
          <a:p>
            <a:r>
              <a:rPr lang="en-US" sz="1000" b="1"/>
              <a:t>  </a:t>
            </a:r>
          </a:p>
          <a:p>
            <a:r>
              <a:rPr lang="en-US" sz="800"/>
              <a:t>.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602149" y="1183260"/>
            <a:ext cx="3509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err="1"/>
              <a:t>Rounders</a:t>
            </a:r>
            <a:endParaRPr lang="en-US" sz="1000" b="1" u="sng"/>
          </a:p>
          <a:p>
            <a:r>
              <a:rPr lang="en-US" sz="800" b="1"/>
              <a:t>Strike </a:t>
            </a:r>
            <a:r>
              <a:rPr lang="en-US" sz="800"/>
              <a:t>a bowled ball with increasing accuracy and consistency.</a:t>
            </a:r>
          </a:p>
          <a:p>
            <a:r>
              <a:rPr lang="en-US" sz="800"/>
              <a:t>Consistently select and apply the appropriate </a:t>
            </a:r>
            <a:r>
              <a:rPr lang="en-US" sz="800" b="1"/>
              <a:t>fielding</a:t>
            </a:r>
            <a:r>
              <a:rPr lang="en-US" sz="800"/>
              <a:t> action.</a:t>
            </a:r>
          </a:p>
          <a:p>
            <a:r>
              <a:rPr lang="en-US" sz="800"/>
              <a:t>Consistently make good decision on who and when to pass in order to get batters out.</a:t>
            </a:r>
          </a:p>
          <a:p>
            <a:r>
              <a:rPr lang="en-US" sz="800"/>
              <a:t>Consistently demonstrate good technique in </a:t>
            </a:r>
            <a:r>
              <a:rPr lang="en-US" sz="800" b="1"/>
              <a:t>catching</a:t>
            </a:r>
            <a:r>
              <a:rPr lang="en-US" sz="800"/>
              <a:t> skills under pressure.</a:t>
            </a:r>
            <a:r>
              <a:rPr lang="en-US" sz="1000"/>
              <a:t>   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-48089" y="61957"/>
            <a:ext cx="261563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Athletics</a:t>
            </a:r>
            <a:r>
              <a:rPr lang="en-US" sz="1000" b="1"/>
              <a:t>    </a:t>
            </a:r>
          </a:p>
          <a:p>
            <a:r>
              <a:rPr lang="en-US" sz="800"/>
              <a:t>Demonstrate a clear understanding of pace and use it to develop own and others sprinting technique.</a:t>
            </a:r>
          </a:p>
          <a:p>
            <a:r>
              <a:rPr lang="en-US" sz="800"/>
              <a:t>Develop power, control and technique in the triple </a:t>
            </a:r>
            <a:r>
              <a:rPr lang="en-US" sz="800" b="1"/>
              <a:t>jump.</a:t>
            </a:r>
          </a:p>
          <a:p>
            <a:r>
              <a:rPr lang="en-US" sz="800"/>
              <a:t>Develop power, control and technique when </a:t>
            </a:r>
            <a:r>
              <a:rPr lang="en-US" sz="800" b="1"/>
              <a:t>throwing </a:t>
            </a:r>
            <a:r>
              <a:rPr lang="en-US" sz="800"/>
              <a:t>discuss and shot put.</a:t>
            </a:r>
            <a:endParaRPr lang="en-US" sz="800" b="1"/>
          </a:p>
          <a:p>
            <a:endParaRPr lang="en-US" sz="900"/>
          </a:p>
        </p:txBody>
      </p: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224639" y="1798814"/>
            <a:ext cx="30677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remium Vector | Group of children talking | Kids talking, Drawing for kids,  Cartoon ki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659" y="9680898"/>
            <a:ext cx="940640" cy="9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ort school club boys playing field hockey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7"/>
          <a:stretch/>
        </p:blipFill>
        <p:spPr bwMode="auto">
          <a:xfrm>
            <a:off x="4557959" y="9797836"/>
            <a:ext cx="1039561" cy="7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tball Player Catching Ball Isolated Cartoon Art Print | monsoonempress.co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18942"/>
          <a:stretch/>
        </p:blipFill>
        <p:spPr bwMode="auto">
          <a:xfrm>
            <a:off x="137832" y="9510543"/>
            <a:ext cx="1496025" cy="11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ctor İllustration of a Gymnastgirl Building Bridge Stock Vector -  Illustration of conscious, bridge: 18555845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7561" r="8021" b="20881"/>
          <a:stretch/>
        </p:blipFill>
        <p:spPr bwMode="auto">
          <a:xfrm>
            <a:off x="10305476" y="7685714"/>
            <a:ext cx="912666" cy="7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unders Bowling Step One Sport Ball Game PE KS3 Illustration - Twink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2" r="36719"/>
          <a:stretch/>
        </p:blipFill>
        <p:spPr bwMode="auto">
          <a:xfrm>
            <a:off x="3748510" y="7588477"/>
            <a:ext cx="673272" cy="11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ow to do a Cartwhee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6" b="23659"/>
          <a:stretch/>
        </p:blipFill>
        <p:spPr bwMode="auto">
          <a:xfrm>
            <a:off x="6724259" y="7402727"/>
            <a:ext cx="2027995" cy="5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raight side catch pathway y5 strike fielding rounders throwing catchi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11799"/>
          <a:stretch/>
        </p:blipFill>
        <p:spPr bwMode="auto">
          <a:xfrm>
            <a:off x="13231210" y="7314168"/>
            <a:ext cx="1653904" cy="10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62289" y="4920552"/>
            <a:ext cx="1289624" cy="544177"/>
          </a:xfrm>
          <a:prstGeom prst="rect">
            <a:avLst/>
          </a:prstGeom>
        </p:spPr>
      </p:pic>
      <p:pic>
        <p:nvPicPr>
          <p:cNvPr id="2066" name="Picture 18" descr="Soccer Players in Action Vector Cartoon Illustration Stock Vector -  Illustration of game, championship: 7628094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9"/>
          <a:stretch/>
        </p:blipFill>
        <p:spPr bwMode="auto">
          <a:xfrm>
            <a:off x="9764792" y="4767267"/>
            <a:ext cx="1021981" cy="7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NBS Year 1-2 Netball Programme - South New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24" y="4687341"/>
            <a:ext cx="1119878" cy="7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2,135 Boy Playing Cricket Images, Stock Photos &amp; Vectors | Shutterstock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1"/>
          <a:stretch/>
        </p:blipFill>
        <p:spPr bwMode="auto">
          <a:xfrm>
            <a:off x="9106770" y="1942818"/>
            <a:ext cx="1198706" cy="6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What is a Triple Jump? - Standing Triple Jump - Twinkl PE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1"/>
          <a:stretch/>
        </p:blipFill>
        <p:spPr bwMode="auto">
          <a:xfrm>
            <a:off x="178131" y="844741"/>
            <a:ext cx="1195692" cy="4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Kids playing cricket match in summer vacation Stock Vector | Adobe Stoc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66524" y="2112137"/>
            <a:ext cx="1069064" cy="7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250 Dance Steps Cartoon Illustrations &amp; Clip Art - iStock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7" t="51552"/>
          <a:stretch/>
        </p:blipFill>
        <p:spPr bwMode="auto">
          <a:xfrm>
            <a:off x="5428226" y="1518201"/>
            <a:ext cx="739548" cy="9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201"/>
          <a:stretch/>
        </p:blipFill>
        <p:spPr>
          <a:xfrm>
            <a:off x="11687732" y="1393942"/>
            <a:ext cx="147782" cy="102855"/>
          </a:xfrm>
          <a:prstGeom prst="rect">
            <a:avLst/>
          </a:prstGeom>
        </p:spPr>
      </p:pic>
      <p:pic>
        <p:nvPicPr>
          <p:cNvPr id="1054" name="Picture 30" descr="Cartoon boy on the hopscotch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"/>
          <a:stretch/>
        </p:blipFill>
        <p:spPr bwMode="auto">
          <a:xfrm>
            <a:off x="10836945" y="3644169"/>
            <a:ext cx="968689" cy="7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3 Fun Ball Activities for Preschoolers - Empowered Par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91" y="3432132"/>
            <a:ext cx="810366" cy="6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16" descr="https://static.thenounproject.com/png/996079-200.png">
            <a:extLst>
              <a:ext uri="{FF2B5EF4-FFF2-40B4-BE49-F238E27FC236}">
                <a16:creationId xmlns:a16="http://schemas.microsoft.com/office/drawing/2014/main" id="{EE8194A5-BB65-46A0-B946-5C9ABEB7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7" y="14261462"/>
            <a:ext cx="116863" cy="1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356126" y="6639946"/>
            <a:ext cx="2639069" cy="3275218"/>
          </a:xfrm>
          <a:prstGeom prst="blockArc">
            <a:avLst>
              <a:gd name="adj1" fmla="val 10794188"/>
              <a:gd name="adj2" fmla="val 1564776"/>
              <a:gd name="adj3" fmla="val 2148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651094" y="9004305"/>
            <a:ext cx="9858968" cy="5999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10002105" y="4390825"/>
            <a:ext cx="2878442" cy="3445013"/>
          </a:xfrm>
          <a:prstGeom prst="blockArc">
            <a:avLst>
              <a:gd name="adj1" fmla="val 10800000"/>
              <a:gd name="adj2" fmla="val 5005450"/>
              <a:gd name="adj3" fmla="val 189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553506" y="7025950"/>
            <a:ext cx="8910314" cy="5322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678124" y="4629610"/>
            <a:ext cx="8758711" cy="5637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501428" y="2262756"/>
            <a:ext cx="2518594" cy="3342543"/>
          </a:xfrm>
          <a:prstGeom prst="blockArc">
            <a:avLst>
              <a:gd name="adj1" fmla="val 10248534"/>
              <a:gd name="adj2" fmla="val 21598362"/>
              <a:gd name="adj3" fmla="val 1923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9925249" y="-185264"/>
            <a:ext cx="2674812" cy="3496302"/>
          </a:xfrm>
          <a:prstGeom prst="blockArc">
            <a:avLst>
              <a:gd name="adj1" fmla="val 10800000"/>
              <a:gd name="adj2" fmla="val 3396546"/>
              <a:gd name="adj3" fmla="val 208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582155" y="2264616"/>
            <a:ext cx="8899812" cy="631544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22852" y="2055033"/>
            <a:ext cx="1989946" cy="1252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582425" y="2187585"/>
            <a:ext cx="1326403" cy="863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C5C463-02F5-4BA7-B8AA-5DB2AF6DF813}"/>
              </a:ext>
            </a:extLst>
          </p:cNvPr>
          <p:cNvGrpSpPr/>
          <p:nvPr/>
        </p:nvGrpSpPr>
        <p:grpSpPr>
          <a:xfrm>
            <a:off x="10732174" y="4209772"/>
            <a:ext cx="1821702" cy="1209976"/>
            <a:chOff x="3044731" y="9738025"/>
            <a:chExt cx="1214980" cy="13048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AB96207F-9876-7A4C-8CB8-0378596E3D43}"/>
                </a:ext>
              </a:extLst>
            </p:cNvPr>
            <p:cNvSpPr/>
            <p:nvPr/>
          </p:nvSpPr>
          <p:spPr>
            <a:xfrm>
              <a:off x="3044731" y="9738025"/>
              <a:ext cx="1214980" cy="13048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8D87C2B-4ED1-1C4B-B314-D95374A7846D}"/>
                </a:ext>
              </a:extLst>
            </p:cNvPr>
            <p:cNvSpPr/>
            <p:nvPr/>
          </p:nvSpPr>
          <p:spPr>
            <a:xfrm>
              <a:off x="3219900" y="992351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392CED-199C-044B-8C83-9528D182044C}"/>
                </a:ext>
              </a:extLst>
            </p:cNvPr>
            <p:cNvSpPr txBox="1"/>
            <p:nvPr/>
          </p:nvSpPr>
          <p:spPr>
            <a:xfrm>
              <a:off x="3228572" y="9923608"/>
              <a:ext cx="841074" cy="33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89" b="1"/>
                <a:t>YEAR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3282802" y="10007812"/>
              <a:ext cx="714190" cy="87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4" b="1"/>
                <a:t>2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535364" y="2202597"/>
            <a:ext cx="1261079" cy="31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9" b="1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582425" y="2332978"/>
            <a:ext cx="144390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4" b="1"/>
              <a:t>3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10284967" y="8639733"/>
            <a:ext cx="1821702" cy="12384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10571093" y="8828937"/>
            <a:ext cx="1261081" cy="85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0555825" y="8997132"/>
            <a:ext cx="1261079" cy="45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/>
              <a:t>EYFS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10600346" y="9140398"/>
            <a:ext cx="1261079" cy="31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89" b="1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82" b="70513" l="4300" r="98300">
                        <a14:foregroundMark x1="78848" y1="36926" x2="72199" y2="58601"/>
                        <a14:foregroundMark x1="65555" y1="77240" x2="27000" y2="79744"/>
                        <a14:foregroundMark x1="27000" y1="79744" x2="24534" y2="76500"/>
                        <a14:foregroundMark x1="21997" y1="38692" x2="16412" y2="48775"/>
                        <a14:foregroundMark x1="6808" y1="69310" x2="7167" y2="69119"/>
                        <a14:foregroundMark x1="80114" y1="37818" x2="68874" y2="58137"/>
                        <a14:foregroundMark x1="63800" y1="67308" x2="63200" y2="67564"/>
                        <a14:backgroundMark x1="27300" y1="27308" x2="27300" y2="27308"/>
                        <a14:backgroundMark x1="60400" y1="29359" x2="40000" y2="19615"/>
                        <a14:backgroundMark x1="32000" y1="21923" x2="16900" y2="26667"/>
                        <a14:backgroundMark x1="9500" y1="31282" x2="26600" y2="31026"/>
                        <a14:backgroundMark x1="26700" y1="29103" x2="11400" y2="26795"/>
                        <a14:backgroundMark x1="16500" y1="25256" x2="44100" y2="12179"/>
                        <a14:backgroundMark x1="44100" y1="12179" x2="51400" y2="26538"/>
                        <a14:backgroundMark x1="51400" y1="26538" x2="68800" y2="19615"/>
                        <a14:backgroundMark x1="63600" y1="18974" x2="42600" y2="14359"/>
                        <a14:backgroundMark x1="33900" y1="13077" x2="20700" y2="19103"/>
                        <a14:backgroundMark x1="20700" y1="19103" x2="44200" y2="4872"/>
                        <a14:backgroundMark x1="24500" y1="12436" x2="45400" y2="15256"/>
                        <a14:backgroundMark x1="23000" y1="16923" x2="20300" y2="18462"/>
                        <a14:backgroundMark x1="18800" y1="21154" x2="30600" y2="31538"/>
                        <a14:backgroundMark x1="63800" y1="19744" x2="62900" y2="17692"/>
                        <a14:backgroundMark x1="67200" y1="20897" x2="86200" y2="33846"/>
                        <a14:backgroundMark x1="62700" y1="16538" x2="65500" y2="18077"/>
                        <a14:backgroundMark x1="98300" y1="37179" x2="98300" y2="37179"/>
                        <a14:backgroundMark x1="83400" y1="35128" x2="83400" y2="35128"/>
                        <a14:backgroundMark x1="82700" y1="36154" x2="82700" y2="36154"/>
                        <a14:backgroundMark x1="98100" y1="40128" x2="98100" y2="40128"/>
                        <a14:backgroundMark x1="98100" y1="40128" x2="98100" y2="40128"/>
                        <a14:backgroundMark x1="97400" y1="39615" x2="97100" y2="39487"/>
                        <a14:backgroundMark x1="97100" y1="39487" x2="95800" y2="39359"/>
                        <a14:backgroundMark x1="87600" y1="36282" x2="87600" y2="36282"/>
                        <a14:backgroundMark x1="79900" y1="35513" x2="83000" y2="34231"/>
                        <a14:backgroundMark x1="85500" y1="37436" x2="89000" y2="35769"/>
                        <a14:backgroundMark x1="84700" y1="34744" x2="92500" y2="38590"/>
                        <a14:backgroundMark x1="79800" y1="36154" x2="79800" y2="36154"/>
                        <a14:backgroundMark x1="8500" y1="36795" x2="23000" y2="71410"/>
                        <a14:backgroundMark x1="23000" y1="71410" x2="29500" y2="73205"/>
                        <a14:backgroundMark x1="19700" y1="68846" x2="1600" y2="36667"/>
                        <a14:backgroundMark x1="1600" y1="36667" x2="11800" y2="59872"/>
                        <a14:backgroundMark x1="9200" y1="35128" x2="13000" y2="72692"/>
                        <a14:backgroundMark x1="13000" y1="72692" x2="7500" y2="66795"/>
                        <a14:backgroundMark x1="5200" y1="70897" x2="7200" y2="33590"/>
                        <a14:backgroundMark x1="7200" y1="33590" x2="4100" y2="71026"/>
                        <a14:backgroundMark x1="4100" y1="71026" x2="8800" y2="74103"/>
                        <a14:backgroundMark x1="4400" y1="46795" x2="4100" y2="42564"/>
                        <a14:backgroundMark x1="12200" y1="33205" x2="8600" y2="38077"/>
                        <a14:backgroundMark x1="1300" y1="39615" x2="3900" y2="54231"/>
                        <a14:backgroundMark x1="9700" y1="62821" x2="25300" y2="75513"/>
                        <a14:backgroundMark x1="17200" y1="63333" x2="1900" y2="61538"/>
                        <a14:backgroundMark x1="7800" y1="64487" x2="7100" y2="69103"/>
                        <a14:backgroundMark x1="23800" y1="36410" x2="25800" y2="32949"/>
                        <a14:backgroundMark x1="25100" y1="33462" x2="23200" y2="35256"/>
                        <a14:backgroundMark x1="23200" y1="35256" x2="23800" y2="38077"/>
                        <a14:backgroundMark x1="64800" y1="65000" x2="79000" y2="63718"/>
                        <a14:backgroundMark x1="67100" y1="67179" x2="70000" y2="71538"/>
                        <a14:backgroundMark x1="66700" y1="74615" x2="66700" y2="74615"/>
                        <a14:backgroundMark x1="68300" y1="74615" x2="67100" y2="72821"/>
                        <a14:backgroundMark x1="64200" y1="60385" x2="79800" y2="62564"/>
                        <a14:backgroundMark x1="66200" y1="75513" x2="93500" y2="55513"/>
                        <a14:backgroundMark x1="93500" y1="55513" x2="94000" y2="35641"/>
                        <a14:backgroundMark x1="94000" y1="35641" x2="98200" y2="41538"/>
                        <a14:backgroundMark x1="83000" y1="36154" x2="76500" y2="33590"/>
                      </a14:backgroundRemoval>
                    </a14:imgEffect>
                  </a14:imgLayer>
                </a14:imgProps>
              </a:ext>
            </a:extLst>
          </a:blip>
          <a:srcRect t="24406" r="530" b="32512"/>
          <a:stretch/>
        </p:blipFill>
        <p:spPr>
          <a:xfrm rot="21130252">
            <a:off x="11416011" y="9444406"/>
            <a:ext cx="2940817" cy="628856"/>
          </a:xfrm>
          <a:prstGeom prst="rect">
            <a:avLst/>
          </a:prstGeom>
        </p:spPr>
      </p:pic>
      <p:sp>
        <p:nvSpPr>
          <p:cNvPr id="334" name="Oval 333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1491096" y="6570836"/>
            <a:ext cx="1821702" cy="12384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1751444" y="6761393"/>
            <a:ext cx="1261081" cy="85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771407" y="6861960"/>
            <a:ext cx="1261079" cy="80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4" b="1"/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1771407" y="6833043"/>
            <a:ext cx="1261079" cy="31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9" b="1"/>
              <a:t>YEAR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10390080" y="8005"/>
            <a:ext cx="3995874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1">
                <a:latin typeface="Modern Love" panose="04090805081005020601" pitchFamily="82" charset="0"/>
                <a:cs typeface="Aharoni" panose="020B0604020202020204" pitchFamily="2" charset="-79"/>
              </a:rPr>
              <a:t>PE Learning Journey</a:t>
            </a:r>
          </a:p>
        </p:txBody>
      </p:sp>
      <p:pic>
        <p:nvPicPr>
          <p:cNvPr id="76" name="Picture 75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7027" r="68898" b="6510"/>
          <a:stretch/>
        </p:blipFill>
        <p:spPr>
          <a:xfrm>
            <a:off x="14296159" y="-41436"/>
            <a:ext cx="899819" cy="909378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4348090" y="6982193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699864" y="7282018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013011" y="6102535"/>
            <a:ext cx="26523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Fundamentals</a:t>
            </a:r>
            <a:endParaRPr lang="en-US" sz="1000" u="sng" dirty="0"/>
          </a:p>
          <a:p>
            <a:r>
              <a:rPr lang="en-US" sz="800" dirty="0"/>
              <a:t>Demonstrate control in take off and landing when </a:t>
            </a:r>
            <a:r>
              <a:rPr lang="en-US" sz="800" b="1" dirty="0"/>
              <a:t>jumping.</a:t>
            </a:r>
          </a:p>
          <a:p>
            <a:r>
              <a:rPr lang="en-US" sz="800" dirty="0"/>
              <a:t>Begin to explore </a:t>
            </a:r>
            <a:r>
              <a:rPr lang="en-US" sz="800" b="1" dirty="0"/>
              <a:t>hopping </a:t>
            </a:r>
            <a:r>
              <a:rPr lang="en-US" sz="800" dirty="0"/>
              <a:t>in different directions.</a:t>
            </a:r>
          </a:p>
          <a:p>
            <a:r>
              <a:rPr lang="en-US" sz="800" dirty="0"/>
              <a:t>Show co-ordination when turning a rope.</a:t>
            </a:r>
          </a:p>
          <a:p>
            <a:r>
              <a:rPr lang="en-US" sz="800" dirty="0"/>
              <a:t>Move with some </a:t>
            </a:r>
            <a:r>
              <a:rPr lang="en-US" sz="800" b="1" dirty="0"/>
              <a:t>control </a:t>
            </a:r>
            <a:r>
              <a:rPr lang="en-US" sz="800" dirty="0"/>
              <a:t>and </a:t>
            </a:r>
            <a:r>
              <a:rPr lang="en-US" sz="800" b="1" dirty="0"/>
              <a:t>balance.</a:t>
            </a:r>
          </a:p>
          <a:p>
            <a:r>
              <a:rPr lang="en-US" sz="800" dirty="0"/>
              <a:t>Explore changing direction and dodging.</a:t>
            </a:r>
          </a:p>
          <a:p>
            <a:r>
              <a:rPr lang="en-US" sz="800" dirty="0"/>
              <a:t>Discover how the body moves at different speeds.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4547111" y="7516095"/>
            <a:ext cx="2518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Striking and fielding</a:t>
            </a:r>
            <a:endParaRPr lang="en-US" sz="1000" u="sng"/>
          </a:p>
          <a:p>
            <a:r>
              <a:rPr lang="en-US" sz="800"/>
              <a:t>Explore </a:t>
            </a:r>
            <a:r>
              <a:rPr lang="en-US" sz="800" b="1"/>
              <a:t>striking </a:t>
            </a:r>
            <a:r>
              <a:rPr lang="en-US" sz="800"/>
              <a:t>a ball with hands or equipment.</a:t>
            </a:r>
          </a:p>
          <a:p>
            <a:r>
              <a:rPr lang="en-US" sz="800"/>
              <a:t>Develop tracking and retrieving a ball from their team.</a:t>
            </a:r>
          </a:p>
          <a:p>
            <a:r>
              <a:rPr lang="en-US" sz="800"/>
              <a:t>Explore technique when </a:t>
            </a:r>
            <a:r>
              <a:rPr lang="en-US" sz="800" b="1"/>
              <a:t>throwing </a:t>
            </a:r>
            <a:r>
              <a:rPr lang="en-US" sz="800"/>
              <a:t>over and underarm.</a:t>
            </a:r>
          </a:p>
          <a:p>
            <a:r>
              <a:rPr lang="en-US" sz="800"/>
              <a:t>Develop coordination and technique when </a:t>
            </a:r>
            <a:r>
              <a:rPr lang="en-US" sz="800" b="1"/>
              <a:t>catching.</a:t>
            </a:r>
            <a:endParaRPr lang="en-US" sz="8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1166638" y="7272758"/>
            <a:ext cx="2806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Gymnastics </a:t>
            </a:r>
            <a:endParaRPr lang="en-US" sz="1000" u="sng"/>
          </a:p>
          <a:p>
            <a:r>
              <a:rPr lang="en-US" sz="800"/>
              <a:t>Explore barrel, straight and forward </a:t>
            </a:r>
            <a:r>
              <a:rPr lang="en-US" sz="800" b="1"/>
              <a:t>roll </a:t>
            </a:r>
            <a:r>
              <a:rPr lang="en-US" sz="800"/>
              <a:t>progressions.</a:t>
            </a:r>
          </a:p>
          <a:p>
            <a:r>
              <a:rPr lang="en-US" sz="800"/>
              <a:t>Explore shape </a:t>
            </a:r>
            <a:r>
              <a:rPr lang="en-US" sz="800" b="1"/>
              <a:t>jumps</a:t>
            </a:r>
            <a:r>
              <a:rPr lang="en-US" sz="800"/>
              <a:t> including jumping off low apparatus.</a:t>
            </a:r>
          </a:p>
          <a:p>
            <a:r>
              <a:rPr lang="en-US" sz="800"/>
              <a:t>Perform </a:t>
            </a:r>
            <a:r>
              <a:rPr lang="en-US" sz="800" b="1"/>
              <a:t>balances </a:t>
            </a:r>
            <a:r>
              <a:rPr lang="en-US" sz="800"/>
              <a:t>making their body tense, stretch and curled. </a:t>
            </a:r>
          </a:p>
          <a:p>
            <a:r>
              <a:rPr lang="en-US" sz="800"/>
              <a:t>Explore basic and still </a:t>
            </a:r>
            <a:r>
              <a:rPr lang="en-US" sz="800" b="1"/>
              <a:t>shapes </a:t>
            </a:r>
            <a:r>
              <a:rPr lang="en-US" sz="800"/>
              <a:t>straight, tuck, straddle and pike</a:t>
            </a:r>
            <a:r>
              <a:rPr lang="en-US" sz="1000"/>
              <a:t>.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3120587" y="5529829"/>
            <a:ext cx="2103587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Athletics</a:t>
            </a:r>
          </a:p>
          <a:p>
            <a:r>
              <a:rPr lang="en-US" sz="800"/>
              <a:t>Explore </a:t>
            </a:r>
            <a:r>
              <a:rPr lang="en-US" sz="800" b="1"/>
              <a:t>running </a:t>
            </a:r>
            <a:r>
              <a:rPr lang="en-US" sz="800"/>
              <a:t>at different speeds.</a:t>
            </a:r>
          </a:p>
          <a:p>
            <a:r>
              <a:rPr lang="en-US" sz="800"/>
              <a:t>Develop balance when </a:t>
            </a:r>
            <a:r>
              <a:rPr lang="en-US" sz="800" b="1"/>
              <a:t>jumping </a:t>
            </a:r>
            <a:r>
              <a:rPr lang="en-US" sz="800"/>
              <a:t>and landing.</a:t>
            </a:r>
          </a:p>
          <a:p>
            <a:r>
              <a:rPr lang="en-US" sz="800"/>
              <a:t>Explore hopping, </a:t>
            </a:r>
            <a:r>
              <a:rPr lang="en-US" sz="800" b="1"/>
              <a:t>jumping </a:t>
            </a:r>
            <a:r>
              <a:rPr lang="en-US" sz="800"/>
              <a:t>and leaping for distance.</a:t>
            </a:r>
          </a:p>
          <a:p>
            <a:r>
              <a:rPr lang="en-US" sz="800"/>
              <a:t>Explore </a:t>
            </a:r>
            <a:r>
              <a:rPr lang="en-US" sz="800" b="1"/>
              <a:t>throwing </a:t>
            </a:r>
            <a:r>
              <a:rPr lang="en-US" sz="800"/>
              <a:t>for distance and accuracy.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7593127" y="6963364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9401431" y="7259945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6098194" y="6356690"/>
            <a:ext cx="326915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Sending and receiving</a:t>
            </a:r>
          </a:p>
          <a:p>
            <a:r>
              <a:rPr lang="en-US" sz="800" dirty="0"/>
              <a:t>Develop rolling and throwing a ball towards a target.</a:t>
            </a:r>
          </a:p>
          <a:p>
            <a:r>
              <a:rPr lang="en-US" sz="800" dirty="0"/>
              <a:t>Develop receiving a rolling ball and tracking skills.</a:t>
            </a:r>
          </a:p>
          <a:p>
            <a:r>
              <a:rPr lang="en-US" sz="800" dirty="0"/>
              <a:t>Explore sending and receiving a ball with your feet.</a:t>
            </a:r>
          </a:p>
          <a:p>
            <a:r>
              <a:rPr lang="en-US" sz="800" dirty="0"/>
              <a:t>Develop throwing and catching skills over a short and long distance.</a:t>
            </a:r>
          </a:p>
          <a:p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8091711" y="7509983"/>
            <a:ext cx="2640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Dance</a:t>
            </a:r>
          </a:p>
          <a:p>
            <a:r>
              <a:rPr lang="en-US" sz="800" dirty="0"/>
              <a:t>Explore pathways within their performances.</a:t>
            </a:r>
          </a:p>
          <a:p>
            <a:r>
              <a:rPr lang="en-US" sz="800" dirty="0"/>
              <a:t>Begin to explore actions and pathways with a partner.</a:t>
            </a:r>
          </a:p>
          <a:p>
            <a:r>
              <a:rPr lang="en-US" sz="800" dirty="0"/>
              <a:t>Being to use counts within their </a:t>
            </a:r>
            <a:r>
              <a:rPr lang="en-US" sz="800" b="1" dirty="0"/>
              <a:t>performance</a:t>
            </a:r>
            <a:r>
              <a:rPr lang="en-US" sz="800" dirty="0"/>
              <a:t>. </a:t>
            </a:r>
          </a:p>
          <a:p>
            <a:r>
              <a:rPr lang="en-US" sz="800" dirty="0"/>
              <a:t>Copy, remember and repeat </a:t>
            </a:r>
            <a:r>
              <a:rPr lang="en-US" sz="800" b="1" dirty="0"/>
              <a:t>actions </a:t>
            </a:r>
            <a:r>
              <a:rPr lang="en-US" sz="800" dirty="0"/>
              <a:t>to represent a theme.</a:t>
            </a:r>
          </a:p>
          <a:p>
            <a:r>
              <a:rPr lang="en-US" sz="800" dirty="0"/>
              <a:t>Explore varying speeds to represent an idea.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1129340" y="7018974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2380847" y="6994810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2718703" y="6211238"/>
            <a:ext cx="445130" cy="8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4194181" y="2262514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836616" y="2649703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010347" y="1500015"/>
            <a:ext cx="29895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Fundamentals</a:t>
            </a:r>
          </a:p>
          <a:p>
            <a:r>
              <a:rPr lang="en-US" sz="800"/>
              <a:t>Change direction quickly</a:t>
            </a:r>
          </a:p>
          <a:p>
            <a:r>
              <a:rPr lang="en-US" sz="800"/>
              <a:t>Demonstrate </a:t>
            </a:r>
            <a:r>
              <a:rPr lang="en-US" sz="800" b="1"/>
              <a:t>balance </a:t>
            </a:r>
            <a:r>
              <a:rPr lang="en-US" sz="800"/>
              <a:t>when performing other fundamental skills</a:t>
            </a:r>
          </a:p>
          <a:p>
            <a:r>
              <a:rPr lang="en-US" sz="800"/>
              <a:t>Link </a:t>
            </a:r>
            <a:r>
              <a:rPr lang="en-US" sz="800" b="1"/>
              <a:t>jumping </a:t>
            </a:r>
            <a:r>
              <a:rPr lang="en-US" sz="800"/>
              <a:t>and hopping actions. </a:t>
            </a:r>
          </a:p>
          <a:p>
            <a:r>
              <a:rPr lang="en-US" sz="800"/>
              <a:t>Jump and turn a </a:t>
            </a:r>
            <a:r>
              <a:rPr lang="en-US" sz="800" b="1"/>
              <a:t>skipping </a:t>
            </a:r>
            <a:r>
              <a:rPr lang="en-US" sz="800"/>
              <a:t>rope.</a:t>
            </a:r>
          </a:p>
          <a:p>
            <a:r>
              <a:rPr lang="en-US" sz="800"/>
              <a:t>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844186" y="2868674"/>
            <a:ext cx="3929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Gymnastics</a:t>
            </a:r>
          </a:p>
          <a:p>
            <a:r>
              <a:rPr lang="en-US" sz="800"/>
              <a:t>Explore matching and contrasting </a:t>
            </a:r>
            <a:r>
              <a:rPr lang="en-US" sz="800" b="1"/>
              <a:t>shapes.</a:t>
            </a:r>
          </a:p>
          <a:p>
            <a:r>
              <a:rPr lang="en-US" sz="800"/>
              <a:t>Explore point and patch </a:t>
            </a:r>
            <a:r>
              <a:rPr lang="en-US" sz="800" b="1"/>
              <a:t>balances </a:t>
            </a:r>
            <a:r>
              <a:rPr lang="en-US" sz="800"/>
              <a:t>and transition smoothly in and out of them.</a:t>
            </a:r>
          </a:p>
          <a:p>
            <a:r>
              <a:rPr lang="en-US" sz="800"/>
              <a:t>Develop the straight, barrel and forward </a:t>
            </a:r>
            <a:r>
              <a:rPr lang="en-US" sz="800" b="1"/>
              <a:t>roll</a:t>
            </a:r>
            <a:r>
              <a:rPr lang="en-US" sz="800"/>
              <a:t>.</a:t>
            </a:r>
          </a:p>
          <a:p>
            <a:r>
              <a:rPr lang="en-US" sz="800"/>
              <a:t>Develop stepping into shape </a:t>
            </a:r>
            <a:r>
              <a:rPr lang="en-US" sz="800" b="1"/>
              <a:t>jumps </a:t>
            </a:r>
            <a:r>
              <a:rPr lang="en-US" sz="800"/>
              <a:t>with control. </a:t>
            </a:r>
          </a:p>
          <a:p>
            <a:r>
              <a:rPr lang="en-US" sz="1000" b="1"/>
              <a:t> </a:t>
            </a:r>
            <a:endParaRPr lang="en-US" sz="100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9744388" y="1344357"/>
            <a:ext cx="255614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Netball</a:t>
            </a:r>
          </a:p>
          <a:p>
            <a:r>
              <a:rPr lang="en-US" sz="800"/>
              <a:t>Explore </a:t>
            </a:r>
            <a:r>
              <a:rPr lang="en-US" sz="800" b="1"/>
              <a:t>sending and receiving </a:t>
            </a:r>
            <a:r>
              <a:rPr lang="en-US" sz="800"/>
              <a:t>abiding by the rules of the game.</a:t>
            </a:r>
          </a:p>
          <a:p>
            <a:r>
              <a:rPr lang="en-US" sz="800"/>
              <a:t>Develop movement skills to lose a defender.</a:t>
            </a:r>
          </a:p>
          <a:p>
            <a:r>
              <a:rPr lang="en-US" sz="800"/>
              <a:t>Track opponents to limit their scoring opportunities.</a:t>
            </a:r>
          </a:p>
          <a:p>
            <a:r>
              <a:rPr lang="en-US" sz="800"/>
              <a:t>Develop moving with a ball towards a goal with some control.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1837275" y="2158567"/>
            <a:ext cx="2806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err="1"/>
              <a:t>Rounders</a:t>
            </a:r>
            <a:endParaRPr lang="en-US" sz="1000" b="1" u="sng"/>
          </a:p>
          <a:p>
            <a:r>
              <a:rPr lang="en-US" sz="800"/>
              <a:t>Begin to </a:t>
            </a:r>
            <a:r>
              <a:rPr lang="en-US" sz="800" b="1"/>
              <a:t>strike </a:t>
            </a:r>
            <a:r>
              <a:rPr lang="en-US" sz="800"/>
              <a:t>a bowled ball using different equipment.</a:t>
            </a:r>
          </a:p>
          <a:p>
            <a:r>
              <a:rPr lang="en-US" sz="800"/>
              <a:t>Explore bowling and </a:t>
            </a:r>
            <a:r>
              <a:rPr lang="en-US" sz="800" b="1"/>
              <a:t>fielding</a:t>
            </a:r>
            <a:r>
              <a:rPr lang="en-US" sz="800"/>
              <a:t> skills to include a two-handfed pick up and long and short barriers.</a:t>
            </a:r>
          </a:p>
          <a:p>
            <a:r>
              <a:rPr lang="en-US" sz="800"/>
              <a:t>Use overarm </a:t>
            </a:r>
            <a:r>
              <a:rPr lang="en-US" sz="800" b="1"/>
              <a:t>throwing</a:t>
            </a:r>
            <a:r>
              <a:rPr lang="en-US" sz="800"/>
              <a:t> in game situations.</a:t>
            </a:r>
          </a:p>
          <a:p>
            <a:r>
              <a:rPr lang="en-US" sz="800" b="1"/>
              <a:t>Catch</a:t>
            </a:r>
            <a:r>
              <a:rPr lang="en-US" sz="800"/>
              <a:t> with some consistency in game situations.</a:t>
            </a:r>
            <a:r>
              <a:rPr lang="en-US" sz="1000"/>
              <a:t>  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2981535" y="833791"/>
            <a:ext cx="2103587" cy="984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Athletics</a:t>
            </a:r>
          </a:p>
          <a:p>
            <a:r>
              <a:rPr lang="en-US" sz="800"/>
              <a:t>Develop the sprinting technique and apply it to relay events.</a:t>
            </a:r>
          </a:p>
          <a:p>
            <a:r>
              <a:rPr lang="en-US" sz="800"/>
              <a:t>Develop technique when </a:t>
            </a:r>
            <a:r>
              <a:rPr lang="en-US" sz="800" b="1"/>
              <a:t>jumping </a:t>
            </a:r>
            <a:r>
              <a:rPr lang="en-US" sz="800"/>
              <a:t>for distance in a range of approaches and take off positions.</a:t>
            </a:r>
          </a:p>
          <a:p>
            <a:r>
              <a:rPr lang="en-US" sz="800"/>
              <a:t>Explore the technique for a pull throw. 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7672342" y="2257971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10095243" y="2587595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6549487" y="1134508"/>
            <a:ext cx="26950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/>
              <a:t>Football</a:t>
            </a:r>
          </a:p>
          <a:p>
            <a:r>
              <a:rPr lang="en-US" sz="800"/>
              <a:t>Explore </a:t>
            </a:r>
            <a:r>
              <a:rPr lang="en-US" sz="800" b="1"/>
              <a:t>sending and receiving </a:t>
            </a:r>
            <a:r>
              <a:rPr lang="en-US" sz="800"/>
              <a:t>abiding by the rules of the game.</a:t>
            </a:r>
          </a:p>
          <a:p>
            <a:r>
              <a:rPr lang="en-US" sz="800"/>
              <a:t>Explore </a:t>
            </a:r>
            <a:r>
              <a:rPr lang="en-US" sz="800" b="1"/>
              <a:t>dribbling </a:t>
            </a:r>
            <a:r>
              <a:rPr lang="en-US" sz="800"/>
              <a:t>the ball abiding by the rules of the game under some pressure.</a:t>
            </a:r>
          </a:p>
          <a:p>
            <a:r>
              <a:rPr lang="en-US" sz="800"/>
              <a:t>Develop movement skills to lose a defender.</a:t>
            </a:r>
          </a:p>
          <a:p>
            <a:r>
              <a:rPr lang="en-US" sz="800"/>
              <a:t>Track opponents to limit their scoring opportunities. </a:t>
            </a:r>
          </a:p>
          <a:p>
            <a:r>
              <a:rPr lang="en-US" sz="800"/>
              <a:t>Develop moving with a ball towards goal with some control.</a:t>
            </a:r>
            <a:r>
              <a:rPr lang="en-US" sz="1050" b="1"/>
              <a:t> 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7953613" y="2874735"/>
            <a:ext cx="4111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Dance</a:t>
            </a:r>
          </a:p>
          <a:p>
            <a:r>
              <a:rPr lang="en-US" sz="800"/>
              <a:t>Create </a:t>
            </a:r>
            <a:r>
              <a:rPr lang="en-US" sz="800" b="1"/>
              <a:t>actions </a:t>
            </a:r>
            <a:r>
              <a:rPr lang="en-US" sz="800"/>
              <a:t>in response to a stimulus individually and in groups.</a:t>
            </a:r>
          </a:p>
          <a:p>
            <a:r>
              <a:rPr lang="en-US" sz="800"/>
              <a:t>Use </a:t>
            </a:r>
            <a:r>
              <a:rPr lang="en-US" sz="800" b="1"/>
              <a:t>dynamics </a:t>
            </a:r>
            <a:r>
              <a:rPr lang="en-US" sz="800"/>
              <a:t>effectively to express and idea.</a:t>
            </a:r>
          </a:p>
          <a:p>
            <a:r>
              <a:rPr lang="en-US" sz="800"/>
              <a:t>Use directions to transition between formations.</a:t>
            </a:r>
          </a:p>
          <a:p>
            <a:r>
              <a:rPr lang="en-US" sz="800"/>
              <a:t>Develop an understanding of formations.</a:t>
            </a:r>
          </a:p>
          <a:p>
            <a:r>
              <a:rPr lang="en-US" sz="800" b="1"/>
              <a:t>Perform </a:t>
            </a:r>
            <a:r>
              <a:rPr lang="en-US" sz="800"/>
              <a:t>short, self-choreographed phrases showing and awareness of timing. </a:t>
            </a:r>
            <a:endParaRPr lang="en-US" sz="800" b="1"/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1141688" y="2261870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2649148" y="1987187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2579651" y="1515200"/>
            <a:ext cx="445130" cy="8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308052" y="5194376"/>
            <a:ext cx="1718249" cy="863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9864464" y="6187566"/>
            <a:ext cx="2556148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Invasion</a:t>
            </a:r>
          </a:p>
          <a:p>
            <a:r>
              <a:rPr lang="en-US" sz="800"/>
              <a:t>Explore </a:t>
            </a:r>
            <a:r>
              <a:rPr lang="en-US" sz="800" b="1"/>
              <a:t>sending and receiving </a:t>
            </a:r>
            <a:r>
              <a:rPr lang="en-US" sz="800"/>
              <a:t>with hands and feet.</a:t>
            </a:r>
          </a:p>
          <a:p>
            <a:r>
              <a:rPr lang="en-US" sz="800"/>
              <a:t>Explore </a:t>
            </a:r>
            <a:r>
              <a:rPr lang="en-US" sz="800" b="1"/>
              <a:t>dribbling </a:t>
            </a:r>
            <a:r>
              <a:rPr lang="en-US" sz="800"/>
              <a:t>with hands and feet.</a:t>
            </a:r>
          </a:p>
          <a:p>
            <a:r>
              <a:rPr lang="en-US" sz="800"/>
              <a:t>Explore changing direction to move away from a partner.</a:t>
            </a:r>
          </a:p>
          <a:p>
            <a:r>
              <a:rPr lang="en-US" sz="800"/>
              <a:t>Explore tracking move to stay with a partner.</a:t>
            </a:r>
          </a:p>
          <a:p>
            <a:r>
              <a:rPr lang="en-US" sz="800" err="1"/>
              <a:t>Recognise</a:t>
            </a:r>
            <a:r>
              <a:rPr lang="en-US" sz="800"/>
              <a:t> good </a:t>
            </a:r>
            <a:r>
              <a:rPr lang="en-US" sz="800" b="1"/>
              <a:t>space</a:t>
            </a:r>
            <a:r>
              <a:rPr lang="en-US" sz="800"/>
              <a:t> when playing games. 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2859640" y="4574573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4731791" y="4901476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6104677" y="4555744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7927838" y="4937043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9177189" y="4648108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1619332" y="4555744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1265030" y="3672643"/>
            <a:ext cx="445130" cy="8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2775672" y="8971411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4154355" y="9333881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6020709" y="8952582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8150557" y="9282000"/>
            <a:ext cx="1" cy="3114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H="1">
            <a:off x="9556922" y="9008192"/>
            <a:ext cx="5680" cy="305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1044706" y="8280350"/>
            <a:ext cx="442889" cy="96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8209404" y="8302099"/>
            <a:ext cx="269503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Intro into PE</a:t>
            </a:r>
          </a:p>
          <a:p>
            <a:r>
              <a:rPr lang="en-US" sz="800" dirty="0"/>
              <a:t>Move safely around in </a:t>
            </a:r>
            <a:r>
              <a:rPr lang="en-US" sz="800" b="1" dirty="0"/>
              <a:t>space.</a:t>
            </a:r>
          </a:p>
          <a:p>
            <a:r>
              <a:rPr lang="en-US" sz="800" dirty="0"/>
              <a:t>Understand how to follow instructions.</a:t>
            </a:r>
          </a:p>
          <a:p>
            <a:r>
              <a:rPr lang="en-US" sz="800" dirty="0"/>
              <a:t>Stop safely and develop </a:t>
            </a:r>
            <a:r>
              <a:rPr lang="en-US" sz="800" b="1" dirty="0"/>
              <a:t>control </a:t>
            </a:r>
            <a:r>
              <a:rPr lang="en-US" sz="800" dirty="0"/>
              <a:t>when using equipment.</a:t>
            </a:r>
          </a:p>
          <a:p>
            <a:r>
              <a:rPr lang="en-US" sz="800" dirty="0"/>
              <a:t>Take </a:t>
            </a:r>
            <a:r>
              <a:rPr lang="en-US" sz="800" b="1" dirty="0"/>
              <a:t>turns. </a:t>
            </a:r>
            <a:endParaRPr lang="en-US" sz="800" dirty="0"/>
          </a:p>
          <a:p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6869105" y="9611467"/>
            <a:ext cx="269503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Gymnastics</a:t>
            </a:r>
          </a:p>
          <a:p>
            <a:r>
              <a:rPr lang="en-US" sz="800" dirty="0"/>
              <a:t>Make different shapes with your body.</a:t>
            </a:r>
          </a:p>
          <a:p>
            <a:r>
              <a:rPr lang="en-US" sz="800" dirty="0"/>
              <a:t>Stay still when holding a balance.</a:t>
            </a:r>
          </a:p>
          <a:p>
            <a:r>
              <a:rPr lang="en-US" sz="800" dirty="0"/>
              <a:t>Change your body shape to help roll.</a:t>
            </a:r>
          </a:p>
          <a:p>
            <a:r>
              <a:rPr lang="en-US" sz="800" dirty="0"/>
              <a:t>Know bending your knees will help you land safely.</a:t>
            </a:r>
            <a:r>
              <a:rPr lang="en-US" sz="1050" b="1" dirty="0"/>
              <a:t> </a:t>
            </a:r>
          </a:p>
          <a:p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4617870" y="8225651"/>
            <a:ext cx="344459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Ball skills</a:t>
            </a:r>
          </a:p>
          <a:p>
            <a:r>
              <a:rPr lang="en-US" sz="800" dirty="0"/>
              <a:t>Look for a target when sending a ball.</a:t>
            </a:r>
          </a:p>
          <a:p>
            <a:r>
              <a:rPr lang="en-US" sz="800" dirty="0"/>
              <a:t>Have your hands out ready to catch.</a:t>
            </a:r>
          </a:p>
          <a:p>
            <a:r>
              <a:rPr lang="en-US" sz="800" dirty="0"/>
              <a:t>Know to watch the ball as it comes towards you and scoop it with two hands.</a:t>
            </a:r>
          </a:p>
          <a:p>
            <a:r>
              <a:rPr lang="en-US" sz="800" b="1" dirty="0"/>
              <a:t>Know that keeping the ball close will help with control.</a:t>
            </a:r>
            <a:r>
              <a:rPr lang="en-US" sz="1050" b="1" dirty="0"/>
              <a:t> </a:t>
            </a:r>
          </a:p>
          <a:p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732516" y="9616011"/>
            <a:ext cx="334051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Dance</a:t>
            </a:r>
            <a:r>
              <a:rPr lang="en-US" sz="1050" b="1" dirty="0"/>
              <a:t> </a:t>
            </a:r>
          </a:p>
          <a:p>
            <a:r>
              <a:rPr lang="en-US" sz="800" dirty="0" smtClean="0"/>
              <a:t>Explore </a:t>
            </a:r>
            <a:r>
              <a:rPr lang="en-US" sz="800" dirty="0"/>
              <a:t>moving your body in different ways to create interesting actions.</a:t>
            </a:r>
          </a:p>
          <a:p>
            <a:r>
              <a:rPr lang="en-US" sz="800" dirty="0"/>
              <a:t>Understand that you can change your action to show an idea.</a:t>
            </a:r>
          </a:p>
          <a:p>
            <a:r>
              <a:rPr lang="en-US" sz="800" dirty="0"/>
              <a:t>Know if you move into a space it will help you to keep safe.</a:t>
            </a:r>
          </a:p>
          <a:p>
            <a:r>
              <a:rPr lang="en-US" sz="800" dirty="0"/>
              <a:t>Know when watching others to sit quietly and clap.</a:t>
            </a:r>
          </a:p>
          <a:p>
            <a:r>
              <a:rPr lang="en-US" sz="800" dirty="0"/>
              <a:t>Explore space. </a:t>
            </a:r>
          </a:p>
          <a:p>
            <a:endParaRPr lang="en-US" sz="1400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700641" y="7860073"/>
            <a:ext cx="26950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Fundamentals</a:t>
            </a:r>
            <a:r>
              <a:rPr lang="en-US" sz="1050" b="1" dirty="0"/>
              <a:t> </a:t>
            </a:r>
          </a:p>
          <a:p>
            <a:r>
              <a:rPr lang="en-US" sz="800" dirty="0"/>
              <a:t>Use big steps to run and small steps to stop.</a:t>
            </a:r>
          </a:p>
          <a:p>
            <a:r>
              <a:rPr lang="en-US" sz="800" dirty="0"/>
              <a:t>H</a:t>
            </a:r>
            <a:r>
              <a:rPr lang="en-US" sz="800" dirty="0" smtClean="0"/>
              <a:t>old </a:t>
            </a:r>
            <a:r>
              <a:rPr lang="en-US" sz="800" dirty="0"/>
              <a:t>your arms out to help bounce.</a:t>
            </a:r>
          </a:p>
          <a:p>
            <a:r>
              <a:rPr lang="en-US" sz="800" b="1" dirty="0"/>
              <a:t>Bend</a:t>
            </a:r>
            <a:r>
              <a:rPr lang="en-US" sz="800" dirty="0"/>
              <a:t> your knees to land safely.</a:t>
            </a:r>
          </a:p>
          <a:p>
            <a:r>
              <a:rPr lang="en-US" sz="800" dirty="0"/>
              <a:t>Use one foot to hop.</a:t>
            </a:r>
          </a:p>
          <a:p>
            <a:r>
              <a:rPr lang="en-US" sz="800" dirty="0"/>
              <a:t>Hop then stop to help skip.</a:t>
            </a:r>
            <a:r>
              <a:rPr lang="en-US" sz="1050" b="1" dirty="0"/>
              <a:t> </a:t>
            </a:r>
          </a:p>
          <a:p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-19058" y="7717116"/>
            <a:ext cx="1106761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Games</a:t>
            </a:r>
          </a:p>
          <a:p>
            <a:r>
              <a:rPr lang="en-US" sz="800"/>
              <a:t>Develop aim when throwing.</a:t>
            </a:r>
          </a:p>
          <a:p>
            <a:r>
              <a:rPr lang="en-US" sz="800"/>
              <a:t>Follow instructions and move safely.</a:t>
            </a:r>
          </a:p>
          <a:p>
            <a:r>
              <a:rPr lang="en-US" sz="800"/>
              <a:t>Understand how to play against a partner.</a:t>
            </a:r>
          </a:p>
          <a:p>
            <a:r>
              <a:rPr lang="en-US" sz="800"/>
              <a:t>Develop </a:t>
            </a:r>
            <a:r>
              <a:rPr lang="en-US" sz="800" b="1"/>
              <a:t>co-ordination.</a:t>
            </a:r>
          </a:p>
          <a:p>
            <a:r>
              <a:rPr lang="en-US" sz="800"/>
              <a:t>Explore </a:t>
            </a:r>
            <a:r>
              <a:rPr lang="en-US" sz="800" b="1"/>
              <a:t>striking</a:t>
            </a:r>
            <a:r>
              <a:rPr lang="en-US" sz="800"/>
              <a:t>. </a:t>
            </a:r>
          </a:p>
          <a:p>
            <a:r>
              <a:rPr lang="en-US" sz="1600" b="1"/>
              <a:t> </a:t>
            </a:r>
            <a:endParaRPr lang="en-US" sz="140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7836254" y="3736990"/>
            <a:ext cx="30476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Fundamentals</a:t>
            </a:r>
            <a:endParaRPr lang="en-US" sz="1050" b="1" u="sng"/>
          </a:p>
          <a:p>
            <a:r>
              <a:rPr lang="en-US" sz="800"/>
              <a:t>Demonstrate balance when changing direction.</a:t>
            </a:r>
          </a:p>
          <a:p>
            <a:r>
              <a:rPr lang="en-US" sz="800"/>
              <a:t>Demonstrate </a:t>
            </a:r>
            <a:r>
              <a:rPr lang="en-US" sz="800" b="1"/>
              <a:t>balance </a:t>
            </a:r>
            <a:r>
              <a:rPr lang="en-US" sz="800"/>
              <a:t>when performing movements.</a:t>
            </a:r>
          </a:p>
          <a:p>
            <a:r>
              <a:rPr lang="en-US" sz="800"/>
              <a:t>Demonstrate </a:t>
            </a:r>
            <a:r>
              <a:rPr lang="en-US" sz="800" b="1"/>
              <a:t>jumping </a:t>
            </a:r>
            <a:r>
              <a:rPr lang="en-US" sz="800"/>
              <a:t>for distance, height and in different directions.</a:t>
            </a:r>
          </a:p>
          <a:p>
            <a:r>
              <a:rPr lang="en-US" sz="800"/>
              <a:t>Demonstrate </a:t>
            </a:r>
            <a:r>
              <a:rPr lang="en-US" sz="800" b="1"/>
              <a:t>hopping </a:t>
            </a:r>
            <a:r>
              <a:rPr lang="en-US" sz="800"/>
              <a:t>for distance, height and in different directions.</a:t>
            </a:r>
          </a:p>
          <a:p>
            <a:r>
              <a:rPr lang="en-US" sz="800"/>
              <a:t>Explore single and double bounce when jumping in a rope. </a:t>
            </a:r>
            <a:r>
              <a:rPr lang="en-US" sz="1050"/>
              <a:t> </a:t>
            </a:r>
          </a:p>
          <a:p>
            <a:r>
              <a:rPr lang="en-US" sz="1600" b="1"/>
              <a:t> </a:t>
            </a:r>
            <a:endParaRPr lang="en-US" sz="140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6598897" y="5179120"/>
            <a:ext cx="3433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Striking and fielding</a:t>
            </a:r>
          </a:p>
          <a:p>
            <a:r>
              <a:rPr lang="en-US" sz="800" dirty="0"/>
              <a:t>Develop </a:t>
            </a:r>
            <a:r>
              <a:rPr lang="en-US" sz="800" b="1" dirty="0"/>
              <a:t>striking </a:t>
            </a:r>
            <a:r>
              <a:rPr lang="en-US" sz="800" dirty="0"/>
              <a:t>a ball with their hand and equipment with some consistency.</a:t>
            </a:r>
          </a:p>
          <a:p>
            <a:r>
              <a:rPr lang="en-US" sz="800" dirty="0"/>
              <a:t>Understand that there are different roles within a </a:t>
            </a:r>
            <a:r>
              <a:rPr lang="en-US" sz="800" b="1" dirty="0"/>
              <a:t>fielding</a:t>
            </a:r>
            <a:r>
              <a:rPr lang="en-US" sz="800" dirty="0"/>
              <a:t> team.</a:t>
            </a:r>
          </a:p>
          <a:p>
            <a:r>
              <a:rPr lang="en-US" sz="800" dirty="0"/>
              <a:t>Develop coordination and technique when </a:t>
            </a:r>
            <a:r>
              <a:rPr lang="en-US" sz="800" b="1" dirty="0"/>
              <a:t>throwing </a:t>
            </a:r>
            <a:r>
              <a:rPr lang="en-US" sz="800" dirty="0"/>
              <a:t>over and underarm.</a:t>
            </a:r>
          </a:p>
          <a:p>
            <a:r>
              <a:rPr lang="en-US" sz="800" b="1" dirty="0"/>
              <a:t>Catch </a:t>
            </a:r>
            <a:r>
              <a:rPr lang="en-US" sz="800" dirty="0"/>
              <a:t>with two hands with some coordination and technique. </a:t>
            </a:r>
            <a:endParaRPr lang="en-US" sz="800" b="1" dirty="0"/>
          </a:p>
          <a:p>
            <a:r>
              <a:rPr lang="en-US" sz="1050" b="1" dirty="0"/>
              <a:t> </a:t>
            </a:r>
          </a:p>
          <a:p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5006469" y="3710649"/>
            <a:ext cx="244371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Sending and receiving</a:t>
            </a:r>
          </a:p>
          <a:p>
            <a:r>
              <a:rPr lang="en-US" sz="800"/>
              <a:t>Understand how to roll a ball accurately to a target.</a:t>
            </a:r>
          </a:p>
          <a:p>
            <a:r>
              <a:rPr lang="en-US" sz="800"/>
              <a:t>Track and receive a rolling ball.</a:t>
            </a:r>
          </a:p>
          <a:p>
            <a:r>
              <a:rPr lang="en-US" sz="800"/>
              <a:t>Explore stopping, sending and receiving a ball.</a:t>
            </a:r>
            <a:r>
              <a:rPr lang="en-US" sz="1050"/>
              <a:t> </a:t>
            </a:r>
          </a:p>
          <a:p>
            <a:r>
              <a:rPr lang="en-US" sz="800"/>
              <a:t>Develop throwing and catching skills over a short and long distance with increase accuracy.</a:t>
            </a:r>
          </a:p>
          <a:p>
            <a:endParaRPr lang="en-US" sz="1050"/>
          </a:p>
          <a:p>
            <a:r>
              <a:rPr lang="en-US" sz="1600" b="1"/>
              <a:t> </a:t>
            </a:r>
            <a:endParaRPr lang="en-US" sz="140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008370" y="5229323"/>
            <a:ext cx="3494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/>
              <a:t>Dance</a:t>
            </a:r>
            <a:endParaRPr lang="en-US" sz="1000" b="1" u="sng" dirty="0"/>
          </a:p>
          <a:p>
            <a:r>
              <a:rPr lang="en-US" sz="800" dirty="0"/>
              <a:t>Accurately remember, repeat and link </a:t>
            </a:r>
            <a:r>
              <a:rPr lang="en-US" sz="800" b="1" dirty="0"/>
              <a:t>actions </a:t>
            </a:r>
            <a:r>
              <a:rPr lang="en-US" sz="800" dirty="0"/>
              <a:t>to express an idea.</a:t>
            </a:r>
          </a:p>
          <a:p>
            <a:r>
              <a:rPr lang="en-US" sz="800" dirty="0"/>
              <a:t>Develop an understanding of </a:t>
            </a:r>
            <a:r>
              <a:rPr lang="en-US" sz="800" b="1" dirty="0"/>
              <a:t>dynamics.</a:t>
            </a:r>
          </a:p>
          <a:p>
            <a:r>
              <a:rPr lang="en-US" sz="800" dirty="0"/>
              <a:t>Develop the use of pathways and travelling actions to include levels.</a:t>
            </a:r>
          </a:p>
          <a:p>
            <a:r>
              <a:rPr lang="en-US" sz="800" dirty="0"/>
              <a:t>Explore working with a partner using unison, matching and mirroring. </a:t>
            </a:r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1816947" y="3789551"/>
            <a:ext cx="3539488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/>
              <a:t>Invasion</a:t>
            </a:r>
          </a:p>
          <a:p>
            <a:r>
              <a:rPr lang="en-US" sz="800" dirty="0"/>
              <a:t>Develop </a:t>
            </a:r>
            <a:r>
              <a:rPr lang="en-US" sz="800" b="1" dirty="0"/>
              <a:t>sending and receiving </a:t>
            </a:r>
            <a:r>
              <a:rPr lang="en-US" sz="800" dirty="0"/>
              <a:t>with increased control.</a:t>
            </a:r>
          </a:p>
          <a:p>
            <a:r>
              <a:rPr lang="en-US" sz="800" dirty="0"/>
              <a:t>Explore </a:t>
            </a:r>
            <a:r>
              <a:rPr lang="en-US" sz="800" b="1" dirty="0"/>
              <a:t>dribbling</a:t>
            </a:r>
            <a:r>
              <a:rPr lang="en-US" sz="800" dirty="0"/>
              <a:t> with hands and feet with increasing control on the move.</a:t>
            </a:r>
          </a:p>
          <a:p>
            <a:r>
              <a:rPr lang="en-US" sz="800" dirty="0"/>
              <a:t>Developing moving into space away from defenders.</a:t>
            </a:r>
          </a:p>
          <a:p>
            <a:r>
              <a:rPr lang="en-US" sz="800" dirty="0"/>
              <a:t>Explore staying close to other players to ty and stop them getting the ball.</a:t>
            </a:r>
          </a:p>
          <a:p>
            <a:r>
              <a:rPr lang="en-US" sz="800" dirty="0"/>
              <a:t>Explore moving with a ball towards a goal.</a:t>
            </a:r>
            <a:endParaRPr lang="en-US" sz="1050" dirty="0"/>
          </a:p>
          <a:p>
            <a:r>
              <a:rPr lang="en-US" sz="1600" b="1" dirty="0"/>
              <a:t> </a:t>
            </a:r>
            <a:endParaRPr lang="en-US" sz="14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849" y="4883743"/>
            <a:ext cx="293696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Gymnastics</a:t>
            </a:r>
            <a:endParaRPr lang="en-US" sz="1050" b="1" u="sng"/>
          </a:p>
          <a:p>
            <a:r>
              <a:rPr lang="en-US" sz="800"/>
              <a:t>Explore using </a:t>
            </a:r>
            <a:r>
              <a:rPr lang="en-US" sz="800" b="1"/>
              <a:t>shape </a:t>
            </a:r>
            <a:r>
              <a:rPr lang="en-US" sz="800"/>
              <a:t>in different gymnastic balances.</a:t>
            </a:r>
          </a:p>
          <a:p>
            <a:r>
              <a:rPr lang="en-US" sz="800"/>
              <a:t>Remember, repeat and link combinations of gymnastic </a:t>
            </a:r>
            <a:r>
              <a:rPr lang="en-US" sz="800" b="1"/>
              <a:t>balances.</a:t>
            </a:r>
          </a:p>
          <a:p>
            <a:r>
              <a:rPr lang="en-US" sz="800"/>
              <a:t>Explore barrel, straight and forward </a:t>
            </a:r>
            <a:r>
              <a:rPr lang="en-US" sz="800" b="1"/>
              <a:t>roll</a:t>
            </a:r>
            <a:r>
              <a:rPr lang="en-US" sz="800"/>
              <a:t> and put into sequence work.</a:t>
            </a:r>
          </a:p>
          <a:p>
            <a:r>
              <a:rPr lang="en-US" sz="800"/>
              <a:t>Explore shape </a:t>
            </a:r>
            <a:r>
              <a:rPr lang="en-US" sz="800" b="1"/>
              <a:t>jumps</a:t>
            </a:r>
            <a:r>
              <a:rPr lang="en-US" sz="800"/>
              <a:t> and take off combinations.</a:t>
            </a:r>
          </a:p>
          <a:p>
            <a:r>
              <a:rPr lang="en-US" sz="1600" b="1"/>
              <a:t> </a:t>
            </a:r>
            <a:endParaRPr lang="en-US" sz="140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3849" y="3007719"/>
            <a:ext cx="113881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/>
              <a:t>Athletics</a:t>
            </a:r>
          </a:p>
          <a:p>
            <a:r>
              <a:rPr lang="en-US" sz="800"/>
              <a:t>Develop the sprinting action.</a:t>
            </a:r>
          </a:p>
          <a:p>
            <a:r>
              <a:rPr lang="en-US" sz="800"/>
              <a:t>develop </a:t>
            </a:r>
            <a:r>
              <a:rPr lang="en-US" sz="800" b="1"/>
              <a:t>jumping, </a:t>
            </a:r>
            <a:r>
              <a:rPr lang="en-US" sz="800"/>
              <a:t>hopping and skipping actions. </a:t>
            </a:r>
          </a:p>
          <a:p>
            <a:r>
              <a:rPr lang="en-US" sz="800"/>
              <a:t>Explore safely </a:t>
            </a:r>
            <a:r>
              <a:rPr lang="en-US" sz="800" b="1"/>
              <a:t>jumping </a:t>
            </a:r>
            <a:r>
              <a:rPr lang="en-US" sz="800"/>
              <a:t>for distance and height.</a:t>
            </a:r>
          </a:p>
          <a:p>
            <a:r>
              <a:rPr lang="en-US" sz="800"/>
              <a:t>Develop overarm </a:t>
            </a:r>
            <a:r>
              <a:rPr lang="en-US" sz="800" b="1"/>
              <a:t>throwing </a:t>
            </a:r>
            <a:r>
              <a:rPr lang="en-US" sz="800"/>
              <a:t>for distance.</a:t>
            </a:r>
            <a:r>
              <a:rPr lang="en-US" sz="1050" b="1"/>
              <a:t> </a:t>
            </a:r>
          </a:p>
          <a:p>
            <a:r>
              <a:rPr lang="en-US" sz="1600" b="1"/>
              <a:t> </a:t>
            </a:r>
            <a:endParaRPr lang="en-US" sz="1400"/>
          </a:p>
        </p:txBody>
      </p:sp>
      <p:sp>
        <p:nvSpPr>
          <p:cNvPr id="87" name="Block Arc 86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16200000" flipH="1">
            <a:off x="8235733" y="-1846073"/>
            <a:ext cx="2674812" cy="3496302"/>
          </a:xfrm>
          <a:prstGeom prst="blockArc">
            <a:avLst>
              <a:gd name="adj1" fmla="val 10800000"/>
              <a:gd name="adj2" fmla="val 3396546"/>
              <a:gd name="adj3" fmla="val 208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pic>
        <p:nvPicPr>
          <p:cNvPr id="88" name="Picture 2" descr="Pike Gymnastics Shape Illustration - Twink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2" r="31388"/>
          <a:stretch/>
        </p:blipFill>
        <p:spPr bwMode="auto">
          <a:xfrm>
            <a:off x="8895776" y="9903707"/>
            <a:ext cx="496483" cy="7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vely brunette little girl dancing vector Illustration isolated on a white  background. Download a Free … | Little girl dancing, Children illustration,  Dance vecto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11865" r="26072" b="18458"/>
          <a:stretch/>
        </p:blipFill>
        <p:spPr bwMode="auto">
          <a:xfrm>
            <a:off x="3227253" y="9714121"/>
            <a:ext cx="530195" cy="8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,716 Throwing A Ball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0" t="11976" r="8944" b="27738"/>
          <a:stretch/>
        </p:blipFill>
        <p:spPr bwMode="auto">
          <a:xfrm>
            <a:off x="447143" y="9218598"/>
            <a:ext cx="792860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lustration of Kids Bending Their Knees and Following the Bend Your Knees  Instruction Stock Photo - Alamy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15343" b="14094"/>
          <a:stretch/>
        </p:blipFill>
        <p:spPr bwMode="auto">
          <a:xfrm>
            <a:off x="3667535" y="8042199"/>
            <a:ext cx="570616" cy="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ll Catching Kid Stock Illustrations – 188 Ball Catching Kid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747" r="21787" b="4396"/>
          <a:stretch/>
        </p:blipFill>
        <p:spPr bwMode="auto">
          <a:xfrm>
            <a:off x="6909807" y="7955803"/>
            <a:ext cx="575688" cy="7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32 Cartoon Kid Hopping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9" r="24880" b="12738"/>
          <a:stretch/>
        </p:blipFill>
        <p:spPr bwMode="auto">
          <a:xfrm>
            <a:off x="5595669" y="6176666"/>
            <a:ext cx="525205" cy="8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oy Rolling Ball Along Line Illustration - Twinkl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3" t="13849" r="33382" b="15834"/>
          <a:stretch/>
        </p:blipFill>
        <p:spPr bwMode="auto">
          <a:xfrm>
            <a:off x="8538407" y="6093978"/>
            <a:ext cx="817677" cy="8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emium Vector | Cute boy dribbling basketball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t="20597" r="23718" b="20534"/>
          <a:stretch/>
        </p:blipFill>
        <p:spPr bwMode="auto">
          <a:xfrm>
            <a:off x="11538585" y="5575870"/>
            <a:ext cx="665834" cy="7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919350" y="15468435"/>
            <a:ext cx="282545" cy="443999"/>
          </a:xfrm>
          <a:prstGeom prst="rect">
            <a:avLst/>
          </a:prstGeom>
        </p:spPr>
      </p:pic>
      <p:pic>
        <p:nvPicPr>
          <p:cNvPr id="1042" name="Picture 18" descr="What are Jumps in Gymnastics? - Types of Jumps - Twinkl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r="32041"/>
          <a:stretch/>
        </p:blipFill>
        <p:spPr bwMode="auto">
          <a:xfrm>
            <a:off x="13800134" y="6767801"/>
            <a:ext cx="911042" cy="13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32 Cartoon Kid Hopping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24880" b="12024"/>
          <a:stretch/>
        </p:blipFill>
        <p:spPr bwMode="auto">
          <a:xfrm>
            <a:off x="14534993" y="4699564"/>
            <a:ext cx="584357" cy="9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73 Cartoon Of Balance Beam Illustrations &amp; Clip Art - iSto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4" y="5644532"/>
            <a:ext cx="746998" cy="8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8,716 Throwing A Ball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11191" r="2732" b="26309"/>
          <a:stretch/>
        </p:blipFill>
        <p:spPr bwMode="auto">
          <a:xfrm>
            <a:off x="78606" y="2313415"/>
            <a:ext cx="1236309" cy="6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6" descr="7,609 Hand Catching Ball Images, Stock Photos &amp; Vectors | Shutterstock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9"/>
          <a:stretch/>
        </p:blipFill>
        <p:spPr bwMode="auto">
          <a:xfrm>
            <a:off x="5993283" y="5207776"/>
            <a:ext cx="620597" cy="6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Three Point Balance Sports Gymnastics Balance PlanIt PE KS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r="28579"/>
          <a:stretch/>
        </p:blipFill>
        <p:spPr bwMode="auto">
          <a:xfrm>
            <a:off x="3078086" y="2898262"/>
            <a:ext cx="793318" cy="9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overarm jabọ iyipo igbesẹ 1 ogbon panini aaye twinkl Gbe pe ks2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r="30635"/>
          <a:stretch/>
        </p:blipFill>
        <p:spPr bwMode="auto">
          <a:xfrm>
            <a:off x="12686739" y="2999955"/>
            <a:ext cx="1005202" cy="12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Speed in PE - Definition - Twinkl Teaching Wiki - Twinkl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r="28816"/>
          <a:stretch/>
        </p:blipFill>
        <p:spPr bwMode="auto">
          <a:xfrm>
            <a:off x="2117402" y="927552"/>
            <a:ext cx="867761" cy="10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Soccer dribbling girls - Stock Illustration [29949770] - PIXTA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6385" r="6075"/>
          <a:stretch/>
        </p:blipFill>
        <p:spPr bwMode="auto">
          <a:xfrm>
            <a:off x="5806114" y="1263331"/>
            <a:ext cx="727064" cy="9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hild Running Fast Stock Illustrations – 844 Child Running Fast Stock  Illustrations, Vectors &amp; Clipart - Dreamstim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020" y="1782369"/>
            <a:ext cx="587775" cy="5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6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2A22F8B94C24895EDFECFCE663DBA" ma:contentTypeVersion="13" ma:contentTypeDescription="Create a new document." ma:contentTypeScope="" ma:versionID="f6e4b40230d60b4f594f521147d547ee">
  <xsd:schema xmlns:xsd="http://www.w3.org/2001/XMLSchema" xmlns:xs="http://www.w3.org/2001/XMLSchema" xmlns:p="http://schemas.microsoft.com/office/2006/metadata/properties" xmlns:ns2="5b770a4c-051c-4db7-a0a7-bbd48a469135" xmlns:ns3="c932b13c-7081-4c30-acf7-7f7d193560bd" targetNamespace="http://schemas.microsoft.com/office/2006/metadata/properties" ma:root="true" ma:fieldsID="00661c90c4184eebb0154033cd7ef7d9" ns2:_="" ns3:_="">
    <xsd:import namespace="5b770a4c-051c-4db7-a0a7-bbd48a469135"/>
    <xsd:import namespace="c932b13c-7081-4c30-acf7-7f7d19356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70a4c-051c-4db7-a0a7-bbd48a469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2b13c-7081-4c30-acf7-7f7d19356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4d59445-631d-4e18-a66e-25b2944a3cf5}" ma:internalName="TaxCatchAll" ma:showField="CatchAllData" ma:web="c932b13c-7081-4c30-acf7-7f7d19356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770a4c-051c-4db7-a0a7-bbd48a469135">
      <Terms xmlns="http://schemas.microsoft.com/office/infopath/2007/PartnerControls"/>
    </lcf76f155ced4ddcb4097134ff3c332f>
    <TaxCatchAll xmlns="c932b13c-7081-4c30-acf7-7f7d193560bd" xsi:nil="true"/>
  </documentManagement>
</p:properties>
</file>

<file path=customXml/itemProps1.xml><?xml version="1.0" encoding="utf-8"?>
<ds:datastoreItem xmlns:ds="http://schemas.openxmlformats.org/officeDocument/2006/customXml" ds:itemID="{670CBB27-BB46-4249-AA97-40D7F40B0D56}">
  <ds:schemaRefs>
    <ds:schemaRef ds:uri="5b770a4c-051c-4db7-a0a7-bbd48a469135"/>
    <ds:schemaRef ds:uri="c932b13c-7081-4c30-acf7-7f7d193560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E86BD6-A30B-4894-8697-133E7F0F6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27DCD-ADBF-4059-B417-9019CAE220D5}">
  <ds:schemaRefs>
    <ds:schemaRef ds:uri="15fd4f40-1541-4228-aa5f-fc1f93439076"/>
    <ds:schemaRef ds:uri="57ac8f33-8460-4061-bf4b-7959a6b5513d"/>
    <ds:schemaRef ds:uri="5b770a4c-051c-4db7-a0a7-bbd48a469135"/>
    <ds:schemaRef ds:uri="c932b13c-7081-4c30-acf7-7f7d193560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2220</Words>
  <Application>Microsoft Office PowerPoint</Application>
  <PresentationFormat>Custom</PresentationFormat>
  <Paragraphs>295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Modern Love</vt:lpstr>
      <vt:lpstr>Office Theme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Megan Bishop</cp:lastModifiedBy>
  <cp:revision>7</cp:revision>
  <cp:lastPrinted>2022-12-20T14:44:52Z</cp:lastPrinted>
  <dcterms:created xsi:type="dcterms:W3CDTF">2018-02-08T08:28:53Z</dcterms:created>
  <dcterms:modified xsi:type="dcterms:W3CDTF">2023-01-04T20:58:38Z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0x010100EB22A22F8B94C24895EDFECFCE663DBA</vt:lpwstr>
  </property>
  <property fmtid="{D5CDD505-2E9C-101B-9397-08002B2CF9AE}" pid="3" name="MediaServiceImageTags">
    <vt:lpwstr/>
  </property>
</Properties>
</file>