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62" r:id="rId5"/>
    <p:sldId id="258" r:id="rId6"/>
    <p:sldId id="296" r:id="rId7"/>
    <p:sldId id="263" r:id="rId8"/>
    <p:sldId id="297" r:id="rId9"/>
    <p:sldId id="289" r:id="rId10"/>
    <p:sldId id="298" r:id="rId11"/>
    <p:sldId id="283" r:id="rId12"/>
    <p:sldId id="295" r:id="rId13"/>
    <p:sldId id="291" r:id="rId14"/>
    <p:sldId id="292" r:id="rId15"/>
    <p:sldId id="266" r:id="rId16"/>
    <p:sldId id="269" r:id="rId17"/>
    <p:sldId id="264" r:id="rId18"/>
    <p:sldId id="293" r:id="rId19"/>
    <p:sldId id="287" r:id="rId20"/>
    <p:sldId id="268" r:id="rId21"/>
    <p:sldId id="285" r:id="rId22"/>
    <p:sldId id="267" r:id="rId23"/>
    <p:sldId id="265" r:id="rId24"/>
    <p:sldId id="301" r:id="rId25"/>
    <p:sldId id="299" r:id="rId26"/>
    <p:sldId id="300" r:id="rId27"/>
    <p:sldId id="286" r:id="rId28"/>
    <p:sldId id="288"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91FFA-F045-BA44-86D5-3A610183AAA1}" v="1134" dt="2022-11-02T09:22:23.007"/>
    <p1510:client id="{2CBEF20D-B385-D634-8120-CDAB211B11DF}" v="809" dt="2022-10-04T15:21:57.995"/>
    <p1510:client id="{6E7E8792-0E9C-8240-A740-E5E2A95D10B8}" v="401" dt="2023-09-20T14:06:15.213"/>
    <p1510:client id="{F875AB9B-44FE-B87A-9F12-17821EE2601B}" v="438" dt="2023-10-05T17:38:20.417"/>
    <p1510:client id="{FC370EE8-EF6B-4483-A482-F9896450F4A9}" v="1" dt="2022-06-15T09:36:03.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368" autoAdjust="0"/>
    <p:restoredTop sz="94660"/>
  </p:normalViewPr>
  <p:slideViewPr>
    <p:cSldViewPr>
      <p:cViewPr varScale="1">
        <p:scale>
          <a:sx n="62" d="100"/>
          <a:sy n="62" d="100"/>
        </p:scale>
        <p:origin x="696"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7CC110-945A-4569-AF6D-A0270C2AD40E}" type="doc">
      <dgm:prSet loTypeId="urn:microsoft.com/office/officeart/2005/8/layout/hProcess9" loCatId="process" qsTypeId="urn:microsoft.com/office/officeart/2005/8/quickstyle/simple1" qsCatId="simple" csTypeId="urn:microsoft.com/office/officeart/2005/8/colors/colorful1" csCatId="colorful" phldr="1"/>
      <dgm:spPr/>
      <dgm:t>
        <a:bodyPr/>
        <a:lstStyle/>
        <a:p>
          <a:endParaRPr lang="en-GB"/>
        </a:p>
      </dgm:t>
    </dgm:pt>
    <dgm:pt modelId="{68D8DEEA-251D-47C8-9A8C-E894CC9A16FC}">
      <dgm:prSet phldrT="[Text]"/>
      <dgm:spPr/>
      <dgm:t>
        <a:bodyPr/>
        <a:lstStyle/>
        <a:p>
          <a:r>
            <a:rPr lang="en-GB" dirty="0"/>
            <a:t>Firstly, raise any concerns with your child’s class teacher who can pass it on to the </a:t>
          </a:r>
          <a:r>
            <a:rPr lang="en-GB" dirty="0" err="1"/>
            <a:t>SENDCo</a:t>
          </a:r>
          <a:r>
            <a:rPr lang="en-GB" dirty="0"/>
            <a:t>. </a:t>
          </a:r>
        </a:p>
      </dgm:t>
    </dgm:pt>
    <dgm:pt modelId="{201D5847-0416-453D-9CB6-35A7D7FAA029}" type="parTrans" cxnId="{CA329F09-48BF-44AF-9225-EC330E330932}">
      <dgm:prSet/>
      <dgm:spPr/>
      <dgm:t>
        <a:bodyPr/>
        <a:lstStyle/>
        <a:p>
          <a:endParaRPr lang="en-GB"/>
        </a:p>
      </dgm:t>
    </dgm:pt>
    <dgm:pt modelId="{7D944CCC-D1BC-458D-9452-01EC9BCA069C}" type="sibTrans" cxnId="{CA329F09-48BF-44AF-9225-EC330E330932}">
      <dgm:prSet/>
      <dgm:spPr/>
      <dgm:t>
        <a:bodyPr/>
        <a:lstStyle/>
        <a:p>
          <a:endParaRPr lang="en-GB"/>
        </a:p>
      </dgm:t>
    </dgm:pt>
    <dgm:pt modelId="{F2AD421A-532D-4068-9958-F67F36EA9EE9}">
      <dgm:prSet phldrT="[Text]"/>
      <dgm:spPr/>
      <dgm:t>
        <a:bodyPr/>
        <a:lstStyle/>
        <a:p>
          <a:r>
            <a:rPr lang="en-GB" dirty="0"/>
            <a:t>The class teacher and </a:t>
          </a:r>
          <a:r>
            <a:rPr lang="en-GB" dirty="0" err="1"/>
            <a:t>SENDCo</a:t>
          </a:r>
          <a:r>
            <a:rPr lang="en-GB" dirty="0"/>
            <a:t> will work together to address these concerns.</a:t>
          </a:r>
        </a:p>
      </dgm:t>
    </dgm:pt>
    <dgm:pt modelId="{11E4BC93-8ED6-4F2B-9F72-C4EC2A537B07}" type="parTrans" cxnId="{1058F45A-48FF-4DA6-B303-7AAC9537C5B8}">
      <dgm:prSet/>
      <dgm:spPr/>
      <dgm:t>
        <a:bodyPr/>
        <a:lstStyle/>
        <a:p>
          <a:endParaRPr lang="en-GB"/>
        </a:p>
      </dgm:t>
    </dgm:pt>
    <dgm:pt modelId="{F18BDFF3-BA0E-440C-9E6A-F57B161A5C69}" type="sibTrans" cxnId="{1058F45A-48FF-4DA6-B303-7AAC9537C5B8}">
      <dgm:prSet/>
      <dgm:spPr/>
      <dgm:t>
        <a:bodyPr/>
        <a:lstStyle/>
        <a:p>
          <a:endParaRPr lang="en-GB"/>
        </a:p>
      </dgm:t>
    </dgm:pt>
    <dgm:pt modelId="{54FA2F1D-EE9F-489B-81CF-FE0709F12A15}">
      <dgm:prSet phldrT="[Text]"/>
      <dgm:spPr/>
      <dgm:t>
        <a:bodyPr/>
        <a:lstStyle/>
        <a:p>
          <a:r>
            <a:rPr lang="en-GB" dirty="0"/>
            <a:t>The </a:t>
          </a:r>
          <a:r>
            <a:rPr lang="en-GB" dirty="0" err="1"/>
            <a:t>SENDCo</a:t>
          </a:r>
          <a:r>
            <a:rPr lang="en-GB" dirty="0"/>
            <a:t> and wider Inclusion Team are always happy to talk via phone, email or face-to-face. </a:t>
          </a:r>
        </a:p>
      </dgm:t>
    </dgm:pt>
    <dgm:pt modelId="{EB523147-AEDF-4BAC-9A9E-1985B2393F06}" type="parTrans" cxnId="{96CF38FD-05D8-4701-917F-8B559282D3CC}">
      <dgm:prSet/>
      <dgm:spPr/>
      <dgm:t>
        <a:bodyPr/>
        <a:lstStyle/>
        <a:p>
          <a:endParaRPr lang="en-GB"/>
        </a:p>
      </dgm:t>
    </dgm:pt>
    <dgm:pt modelId="{56A71A1D-2C2F-406E-8C36-5FFE796F89C7}" type="sibTrans" cxnId="{96CF38FD-05D8-4701-917F-8B559282D3CC}">
      <dgm:prSet/>
      <dgm:spPr/>
      <dgm:t>
        <a:bodyPr/>
        <a:lstStyle/>
        <a:p>
          <a:endParaRPr lang="en-GB"/>
        </a:p>
      </dgm:t>
    </dgm:pt>
    <dgm:pt modelId="{5F205CEB-4737-4CA3-9481-8D28434EB2A2}" type="pres">
      <dgm:prSet presAssocID="{9F7CC110-945A-4569-AF6D-A0270C2AD40E}" presName="CompostProcess" presStyleCnt="0">
        <dgm:presLayoutVars>
          <dgm:dir/>
          <dgm:resizeHandles val="exact"/>
        </dgm:presLayoutVars>
      </dgm:prSet>
      <dgm:spPr/>
    </dgm:pt>
    <dgm:pt modelId="{486AAE3D-FDC9-4B25-8010-C328210E87CC}" type="pres">
      <dgm:prSet presAssocID="{9F7CC110-945A-4569-AF6D-A0270C2AD40E}" presName="arrow" presStyleLbl="bgShp" presStyleIdx="0" presStyleCnt="1"/>
      <dgm:spPr/>
    </dgm:pt>
    <dgm:pt modelId="{AB5B15BE-6833-460C-B236-5286E9AAEE19}" type="pres">
      <dgm:prSet presAssocID="{9F7CC110-945A-4569-AF6D-A0270C2AD40E}" presName="linearProcess" presStyleCnt="0"/>
      <dgm:spPr/>
    </dgm:pt>
    <dgm:pt modelId="{903DF593-482F-497E-81B9-A14A9A6838CC}" type="pres">
      <dgm:prSet presAssocID="{68D8DEEA-251D-47C8-9A8C-E894CC9A16FC}" presName="textNode" presStyleLbl="node1" presStyleIdx="0" presStyleCnt="3">
        <dgm:presLayoutVars>
          <dgm:bulletEnabled val="1"/>
        </dgm:presLayoutVars>
      </dgm:prSet>
      <dgm:spPr/>
    </dgm:pt>
    <dgm:pt modelId="{E9469EEF-5414-473C-9DE8-8C1617CD0AD4}" type="pres">
      <dgm:prSet presAssocID="{7D944CCC-D1BC-458D-9452-01EC9BCA069C}" presName="sibTrans" presStyleCnt="0"/>
      <dgm:spPr/>
    </dgm:pt>
    <dgm:pt modelId="{D3D61EAA-F915-419B-81C7-7C1120B16D61}" type="pres">
      <dgm:prSet presAssocID="{F2AD421A-532D-4068-9958-F67F36EA9EE9}" presName="textNode" presStyleLbl="node1" presStyleIdx="1" presStyleCnt="3">
        <dgm:presLayoutVars>
          <dgm:bulletEnabled val="1"/>
        </dgm:presLayoutVars>
      </dgm:prSet>
      <dgm:spPr/>
    </dgm:pt>
    <dgm:pt modelId="{3960C4E9-4047-4ABC-91B7-D7E5274C1EF4}" type="pres">
      <dgm:prSet presAssocID="{F18BDFF3-BA0E-440C-9E6A-F57B161A5C69}" presName="sibTrans" presStyleCnt="0"/>
      <dgm:spPr/>
    </dgm:pt>
    <dgm:pt modelId="{E86511F7-42DF-4AEC-9716-30469C29EB5F}" type="pres">
      <dgm:prSet presAssocID="{54FA2F1D-EE9F-489B-81CF-FE0709F12A15}" presName="textNode" presStyleLbl="node1" presStyleIdx="2" presStyleCnt="3">
        <dgm:presLayoutVars>
          <dgm:bulletEnabled val="1"/>
        </dgm:presLayoutVars>
      </dgm:prSet>
      <dgm:spPr/>
    </dgm:pt>
  </dgm:ptLst>
  <dgm:cxnLst>
    <dgm:cxn modelId="{CA329F09-48BF-44AF-9225-EC330E330932}" srcId="{9F7CC110-945A-4569-AF6D-A0270C2AD40E}" destId="{68D8DEEA-251D-47C8-9A8C-E894CC9A16FC}" srcOrd="0" destOrd="0" parTransId="{201D5847-0416-453D-9CB6-35A7D7FAA029}" sibTransId="{7D944CCC-D1BC-458D-9452-01EC9BCA069C}"/>
    <dgm:cxn modelId="{16F4110F-EDE2-42F0-88DB-D08A18DB25A4}" type="presOf" srcId="{9F7CC110-945A-4569-AF6D-A0270C2AD40E}" destId="{5F205CEB-4737-4CA3-9481-8D28434EB2A2}" srcOrd="0" destOrd="0" presId="urn:microsoft.com/office/officeart/2005/8/layout/hProcess9"/>
    <dgm:cxn modelId="{A0F8853B-E6C9-4D89-AFAF-CEDA08041D44}" type="presOf" srcId="{54FA2F1D-EE9F-489B-81CF-FE0709F12A15}" destId="{E86511F7-42DF-4AEC-9716-30469C29EB5F}" srcOrd="0" destOrd="0" presId="urn:microsoft.com/office/officeart/2005/8/layout/hProcess9"/>
    <dgm:cxn modelId="{A33E3D42-42A6-4B61-94F9-5DF6CD023205}" type="presOf" srcId="{68D8DEEA-251D-47C8-9A8C-E894CC9A16FC}" destId="{903DF593-482F-497E-81B9-A14A9A6838CC}" srcOrd="0" destOrd="0" presId="urn:microsoft.com/office/officeart/2005/8/layout/hProcess9"/>
    <dgm:cxn modelId="{BBD0564E-79F7-476B-A0BA-20B5B05FD678}" type="presOf" srcId="{F2AD421A-532D-4068-9958-F67F36EA9EE9}" destId="{D3D61EAA-F915-419B-81C7-7C1120B16D61}" srcOrd="0" destOrd="0" presId="urn:microsoft.com/office/officeart/2005/8/layout/hProcess9"/>
    <dgm:cxn modelId="{1058F45A-48FF-4DA6-B303-7AAC9537C5B8}" srcId="{9F7CC110-945A-4569-AF6D-A0270C2AD40E}" destId="{F2AD421A-532D-4068-9958-F67F36EA9EE9}" srcOrd="1" destOrd="0" parTransId="{11E4BC93-8ED6-4F2B-9F72-C4EC2A537B07}" sibTransId="{F18BDFF3-BA0E-440C-9E6A-F57B161A5C69}"/>
    <dgm:cxn modelId="{96CF38FD-05D8-4701-917F-8B559282D3CC}" srcId="{9F7CC110-945A-4569-AF6D-A0270C2AD40E}" destId="{54FA2F1D-EE9F-489B-81CF-FE0709F12A15}" srcOrd="2" destOrd="0" parTransId="{EB523147-AEDF-4BAC-9A9E-1985B2393F06}" sibTransId="{56A71A1D-2C2F-406E-8C36-5FFE796F89C7}"/>
    <dgm:cxn modelId="{4931D6DB-C265-4AFA-A66A-D76149068C24}" type="presParOf" srcId="{5F205CEB-4737-4CA3-9481-8D28434EB2A2}" destId="{486AAE3D-FDC9-4B25-8010-C328210E87CC}" srcOrd="0" destOrd="0" presId="urn:microsoft.com/office/officeart/2005/8/layout/hProcess9"/>
    <dgm:cxn modelId="{D3FFD0D7-7491-4E30-B26D-D0C123E65781}" type="presParOf" srcId="{5F205CEB-4737-4CA3-9481-8D28434EB2A2}" destId="{AB5B15BE-6833-460C-B236-5286E9AAEE19}" srcOrd="1" destOrd="0" presId="urn:microsoft.com/office/officeart/2005/8/layout/hProcess9"/>
    <dgm:cxn modelId="{00BFFC12-C5E1-47FA-A5A1-FA896A3EE23D}" type="presParOf" srcId="{AB5B15BE-6833-460C-B236-5286E9AAEE19}" destId="{903DF593-482F-497E-81B9-A14A9A6838CC}" srcOrd="0" destOrd="0" presId="urn:microsoft.com/office/officeart/2005/8/layout/hProcess9"/>
    <dgm:cxn modelId="{A03099C8-5D38-43EF-BAC4-F8F90D1AB442}" type="presParOf" srcId="{AB5B15BE-6833-460C-B236-5286E9AAEE19}" destId="{E9469EEF-5414-473C-9DE8-8C1617CD0AD4}" srcOrd="1" destOrd="0" presId="urn:microsoft.com/office/officeart/2005/8/layout/hProcess9"/>
    <dgm:cxn modelId="{58645D6B-00A9-4B39-9582-FA100CBD4E64}" type="presParOf" srcId="{AB5B15BE-6833-460C-B236-5286E9AAEE19}" destId="{D3D61EAA-F915-419B-81C7-7C1120B16D61}" srcOrd="2" destOrd="0" presId="urn:microsoft.com/office/officeart/2005/8/layout/hProcess9"/>
    <dgm:cxn modelId="{8ECD08C1-6BEE-46EF-B83B-DB43DC6AC51B}" type="presParOf" srcId="{AB5B15BE-6833-460C-B236-5286E9AAEE19}" destId="{3960C4E9-4047-4ABC-91B7-D7E5274C1EF4}" srcOrd="3" destOrd="0" presId="urn:microsoft.com/office/officeart/2005/8/layout/hProcess9"/>
    <dgm:cxn modelId="{C49C4825-4D60-42AD-B13C-264D7AB44982}" type="presParOf" srcId="{AB5B15BE-6833-460C-B236-5286E9AAEE19}" destId="{E86511F7-42DF-4AEC-9716-30469C29EB5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D2D2DEE-E7A3-4E2B-BEC9-17EEBAB2937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CAE4535-2339-4C85-B342-972FC6AA9BAF}">
      <dgm:prSet phldrT="[Text]"/>
      <dgm:spPr/>
      <dgm:t>
        <a:bodyPr/>
        <a:lstStyle/>
        <a:p>
          <a:r>
            <a:rPr lang="en-GB" dirty="0"/>
            <a:t>Young People</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dgm:spPr/>
      <dgm:t>
        <a:bodyPr/>
        <a:lstStyle/>
        <a:p>
          <a:endParaRPr lang="en-GB" dirty="0"/>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dgm:spPr/>
      <dgm:t>
        <a:bodyPr/>
        <a:lstStyle/>
        <a:p>
          <a:r>
            <a:rPr lang="en-GB" dirty="0"/>
            <a:t>Use</a:t>
          </a:r>
          <a:r>
            <a:rPr lang="en-GB" baseline="0" dirty="0"/>
            <a:t> of School Council members</a:t>
          </a:r>
          <a:endParaRPr lang="en-GB" dirty="0"/>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dgm:spPr/>
      <dgm:t>
        <a:bodyPr/>
        <a:lstStyle/>
        <a:p>
          <a:r>
            <a:rPr lang="en-GB" dirty="0"/>
            <a:t>Informal pupil interviews</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dgm:spPr/>
      <dgm:t>
        <a:bodyPr/>
        <a:lstStyle/>
        <a:p>
          <a:r>
            <a:rPr lang="en-GB" dirty="0"/>
            <a:t>Assessment for Learning opportunities in class</a:t>
          </a:r>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39CADA23-7D20-4517-9F12-0D238D3AC979}" type="pres">
      <dgm:prSet presAssocID="{FD2D2DEE-E7A3-4E2B-BEC9-17EEBAB2937B}" presName="diagram" presStyleCnt="0">
        <dgm:presLayoutVars>
          <dgm:chMax val="1"/>
          <dgm:dir/>
          <dgm:animLvl val="ctr"/>
          <dgm:resizeHandles val="exact"/>
        </dgm:presLayoutVars>
      </dgm:prSet>
      <dgm:spPr/>
    </dgm:pt>
    <dgm:pt modelId="{2DB8AFB3-BCD9-4229-B6B2-016AA654D728}" type="pres">
      <dgm:prSet presAssocID="{FD2D2DEE-E7A3-4E2B-BEC9-17EEBAB2937B}" presName="matrix" presStyleCnt="0"/>
      <dgm:spPr/>
    </dgm:pt>
    <dgm:pt modelId="{34589BB5-C58C-4E84-8892-AF3EA331E6A5}" type="pres">
      <dgm:prSet presAssocID="{FD2D2DEE-E7A3-4E2B-BEC9-17EEBAB2937B}" presName="tile1" presStyleLbl="node1" presStyleIdx="0" presStyleCnt="4"/>
      <dgm:spPr/>
    </dgm:pt>
    <dgm:pt modelId="{127A9937-7513-4E16-997F-44D7B33E678F}" type="pres">
      <dgm:prSet presAssocID="{FD2D2DEE-E7A3-4E2B-BEC9-17EEBAB2937B}" presName="tile1text" presStyleLbl="node1" presStyleIdx="0" presStyleCnt="4">
        <dgm:presLayoutVars>
          <dgm:chMax val="0"/>
          <dgm:chPref val="0"/>
          <dgm:bulletEnabled val="1"/>
        </dgm:presLayoutVars>
      </dgm:prSet>
      <dgm:spPr/>
    </dgm:pt>
    <dgm:pt modelId="{37565E0F-4A72-48CB-BCD3-DA2C89FFF5B3}" type="pres">
      <dgm:prSet presAssocID="{FD2D2DEE-E7A3-4E2B-BEC9-17EEBAB2937B}" presName="tile2" presStyleLbl="node1" presStyleIdx="1" presStyleCnt="4" custLinFactNeighborX="1981"/>
      <dgm:spPr/>
    </dgm:pt>
    <dgm:pt modelId="{903243CF-0C7F-4F1D-B347-EC0ADB1D9A2F}" type="pres">
      <dgm:prSet presAssocID="{FD2D2DEE-E7A3-4E2B-BEC9-17EEBAB2937B}" presName="tile2text" presStyleLbl="node1" presStyleIdx="1" presStyleCnt="4">
        <dgm:presLayoutVars>
          <dgm:chMax val="0"/>
          <dgm:chPref val="0"/>
          <dgm:bulletEnabled val="1"/>
        </dgm:presLayoutVars>
      </dgm:prSet>
      <dgm:spPr/>
    </dgm:pt>
    <dgm:pt modelId="{8679835C-B16E-4AAD-AFED-5E6C6FC50B90}" type="pres">
      <dgm:prSet presAssocID="{FD2D2DEE-E7A3-4E2B-BEC9-17EEBAB2937B}" presName="tile3" presStyleLbl="node1" presStyleIdx="2" presStyleCnt="4"/>
      <dgm:spPr/>
    </dgm:pt>
    <dgm:pt modelId="{7A26F70B-DF7B-4E48-B5FD-1C7A003702A8}" type="pres">
      <dgm:prSet presAssocID="{FD2D2DEE-E7A3-4E2B-BEC9-17EEBAB2937B}" presName="tile3text" presStyleLbl="node1" presStyleIdx="2" presStyleCnt="4">
        <dgm:presLayoutVars>
          <dgm:chMax val="0"/>
          <dgm:chPref val="0"/>
          <dgm:bulletEnabled val="1"/>
        </dgm:presLayoutVars>
      </dgm:prSet>
      <dgm:spPr/>
    </dgm:pt>
    <dgm:pt modelId="{9D50A7D5-9F9B-4E2C-A676-ECDEA39D9952}" type="pres">
      <dgm:prSet presAssocID="{FD2D2DEE-E7A3-4E2B-BEC9-17EEBAB2937B}" presName="tile4" presStyleLbl="node1" presStyleIdx="3" presStyleCnt="4"/>
      <dgm:spPr/>
    </dgm:pt>
    <dgm:pt modelId="{10A74E40-EB02-48DF-AF3B-F71B0F32DC42}" type="pres">
      <dgm:prSet presAssocID="{FD2D2DEE-E7A3-4E2B-BEC9-17EEBAB2937B}" presName="tile4text" presStyleLbl="node1" presStyleIdx="3" presStyleCnt="4">
        <dgm:presLayoutVars>
          <dgm:chMax val="0"/>
          <dgm:chPref val="0"/>
          <dgm:bulletEnabled val="1"/>
        </dgm:presLayoutVars>
      </dgm:prSet>
      <dgm:spPr/>
    </dgm:pt>
    <dgm:pt modelId="{90C17D29-DAEC-4AB4-BF74-B4AAE7E28F2A}" type="pres">
      <dgm:prSet presAssocID="{FD2D2DEE-E7A3-4E2B-BEC9-17EEBAB2937B}" presName="centerTile" presStyleLbl="fgShp" presStyleIdx="0" presStyleCnt="1">
        <dgm:presLayoutVars>
          <dgm:chMax val="0"/>
          <dgm:chPref val="0"/>
        </dgm:presLayoutVars>
      </dgm:prSet>
      <dgm:spPr/>
    </dgm:pt>
  </dgm:ptLst>
  <dgm:cxnLst>
    <dgm:cxn modelId="{E9FFB727-A17E-45C1-8299-B1FD9656F526}" srcId="{6CAE4535-2339-4C85-B342-972FC6AA9BAF}" destId="{F80A2F0F-E091-4A63-9DD3-587C4AE5F9CF}" srcOrd="2" destOrd="0" parTransId="{159EB2EE-278C-4FD4-8CA5-DE76C5E52EA0}" sibTransId="{C33A5CA4-B4AF-4CF3-BC56-BC1EAC5E2CB1}"/>
    <dgm:cxn modelId="{4A6D0841-800E-4DB9-9395-087B26B0AC1C}" type="presOf" srcId="{747BDFB2-EDE2-4BC8-BFF8-CC486A77AF73}" destId="{903243CF-0C7F-4F1D-B347-EC0ADB1D9A2F}" srcOrd="1" destOrd="0" presId="urn:microsoft.com/office/officeart/2005/8/layout/matrix1"/>
    <dgm:cxn modelId="{52ECBD41-7258-4821-9A44-890DABE9D7AC}" srcId="{FD2D2DEE-E7A3-4E2B-BEC9-17EEBAB2937B}" destId="{6CAE4535-2339-4C85-B342-972FC6AA9BAF}" srcOrd="0" destOrd="0" parTransId="{A20C4F0F-4396-47A3-AA32-2B9F5756340B}" sibTransId="{1B640E8E-F265-4AFF-86A4-5EE4F1D18F92}"/>
    <dgm:cxn modelId="{79981F45-A92B-4FD8-BE28-128F727309DD}" type="presOf" srcId="{747BDFB2-EDE2-4BC8-BFF8-CC486A77AF73}" destId="{37565E0F-4A72-48CB-BCD3-DA2C89FFF5B3}" srcOrd="0" destOrd="0" presId="urn:microsoft.com/office/officeart/2005/8/layout/matrix1"/>
    <dgm:cxn modelId="{6884C665-6B5D-4B2C-87FD-07B76BC85E1F}" type="presOf" srcId="{DDA195AB-76B4-4A86-9E6B-86311322048C}" destId="{127A9937-7513-4E16-997F-44D7B33E678F}" srcOrd="1" destOrd="0" presId="urn:microsoft.com/office/officeart/2005/8/layout/matrix1"/>
    <dgm:cxn modelId="{5D48194E-444D-498E-B560-62FC555E8F45}" type="presOf" srcId="{FD2D2DEE-E7A3-4E2B-BEC9-17EEBAB2937B}" destId="{39CADA23-7D20-4517-9F12-0D238D3AC979}" srcOrd="0" destOrd="0" presId="urn:microsoft.com/office/officeart/2005/8/layout/matrix1"/>
    <dgm:cxn modelId="{95D5E572-FE3A-4F4C-A62A-32803C87536C}" type="presOf" srcId="{F80A2F0F-E091-4A63-9DD3-587C4AE5F9CF}" destId="{8679835C-B16E-4AAD-AFED-5E6C6FC50B90}" srcOrd="0" destOrd="0" presId="urn:microsoft.com/office/officeart/2005/8/layout/matrix1"/>
    <dgm:cxn modelId="{FC68C18E-B6C1-40DC-848F-7425A2943203}" srcId="{6CAE4535-2339-4C85-B342-972FC6AA9BAF}" destId="{747BDFB2-EDE2-4BC8-BFF8-CC486A77AF73}" srcOrd="1" destOrd="0" parTransId="{65D40F14-427D-4EB7-9371-4C6904043E05}" sibTransId="{52C6B6B7-BE4F-4697-A3F5-90F85D9B60DC}"/>
    <dgm:cxn modelId="{ED29F0AD-0E33-453F-B9F6-ED36BD029171}" type="presOf" srcId="{326075E8-D3C0-4571-AC72-054DA08A67B5}" destId="{10A74E40-EB02-48DF-AF3B-F71B0F32DC42}" srcOrd="1" destOrd="0" presId="urn:microsoft.com/office/officeart/2005/8/layout/matrix1"/>
    <dgm:cxn modelId="{02CAC4B0-8881-4569-BC5F-EF0B93ADC25E}" type="presOf" srcId="{6CAE4535-2339-4C85-B342-972FC6AA9BAF}" destId="{90C17D29-DAEC-4AB4-BF74-B4AAE7E28F2A}" srcOrd="0" destOrd="0" presId="urn:microsoft.com/office/officeart/2005/8/layout/matrix1"/>
    <dgm:cxn modelId="{C56D62BA-6726-4540-B207-E66C297F5884}" srcId="{6CAE4535-2339-4C85-B342-972FC6AA9BAF}" destId="{326075E8-D3C0-4571-AC72-054DA08A67B5}" srcOrd="3" destOrd="0" parTransId="{CD874573-880D-40D8-8505-C546865532F2}" sibTransId="{093834C1-18D4-4A15-A3C3-6AD6A3C80AC7}"/>
    <dgm:cxn modelId="{EBBF47D2-74FA-4C47-A509-E76991541827}" srcId="{6CAE4535-2339-4C85-B342-972FC6AA9BAF}" destId="{DDA195AB-76B4-4A86-9E6B-86311322048C}" srcOrd="0" destOrd="0" parTransId="{C65700BC-B65E-4D52-91F6-DCB221E27806}" sibTransId="{9DE98B44-796F-4125-91CE-D102335D1091}"/>
    <dgm:cxn modelId="{D5AF40D7-9656-40F0-8E71-965D7142D461}" type="presOf" srcId="{DDA195AB-76B4-4A86-9E6B-86311322048C}" destId="{34589BB5-C58C-4E84-8892-AF3EA331E6A5}" srcOrd="0" destOrd="0" presId="urn:microsoft.com/office/officeart/2005/8/layout/matrix1"/>
    <dgm:cxn modelId="{C4B5B1F9-39ED-49B7-9487-C1CD41A4784F}" type="presOf" srcId="{326075E8-D3C0-4571-AC72-054DA08A67B5}" destId="{9D50A7D5-9F9B-4E2C-A676-ECDEA39D9952}" srcOrd="0" destOrd="0" presId="urn:microsoft.com/office/officeart/2005/8/layout/matrix1"/>
    <dgm:cxn modelId="{D6AC43FE-D474-4083-934B-6E23B5A7BA73}" type="presOf" srcId="{F80A2F0F-E091-4A63-9DD3-587C4AE5F9CF}" destId="{7A26F70B-DF7B-4E48-B5FD-1C7A003702A8}" srcOrd="1" destOrd="0" presId="urn:microsoft.com/office/officeart/2005/8/layout/matrix1"/>
    <dgm:cxn modelId="{686F918D-C44C-4430-8CB0-A5EF892246F5}" type="presParOf" srcId="{39CADA23-7D20-4517-9F12-0D238D3AC979}" destId="{2DB8AFB3-BCD9-4229-B6B2-016AA654D728}" srcOrd="0" destOrd="0" presId="urn:microsoft.com/office/officeart/2005/8/layout/matrix1"/>
    <dgm:cxn modelId="{69FA6E84-503A-4080-92E9-241DCABE2AA6}" type="presParOf" srcId="{2DB8AFB3-BCD9-4229-B6B2-016AA654D728}" destId="{34589BB5-C58C-4E84-8892-AF3EA331E6A5}" srcOrd="0" destOrd="0" presId="urn:microsoft.com/office/officeart/2005/8/layout/matrix1"/>
    <dgm:cxn modelId="{B20F3F7B-B78B-47B8-A68A-C1DECF75285D}" type="presParOf" srcId="{2DB8AFB3-BCD9-4229-B6B2-016AA654D728}" destId="{127A9937-7513-4E16-997F-44D7B33E678F}" srcOrd="1" destOrd="0" presId="urn:microsoft.com/office/officeart/2005/8/layout/matrix1"/>
    <dgm:cxn modelId="{AD22EF60-238F-45C0-B790-7DB8BF8C7CD5}" type="presParOf" srcId="{2DB8AFB3-BCD9-4229-B6B2-016AA654D728}" destId="{37565E0F-4A72-48CB-BCD3-DA2C89FFF5B3}" srcOrd="2" destOrd="0" presId="urn:microsoft.com/office/officeart/2005/8/layout/matrix1"/>
    <dgm:cxn modelId="{D021519C-240A-4AA6-A58C-86C79C1374B1}" type="presParOf" srcId="{2DB8AFB3-BCD9-4229-B6B2-016AA654D728}" destId="{903243CF-0C7F-4F1D-B347-EC0ADB1D9A2F}" srcOrd="3" destOrd="0" presId="urn:microsoft.com/office/officeart/2005/8/layout/matrix1"/>
    <dgm:cxn modelId="{E0A0CF19-9EDE-4580-8E26-074F10F7E83B}" type="presParOf" srcId="{2DB8AFB3-BCD9-4229-B6B2-016AA654D728}" destId="{8679835C-B16E-4AAD-AFED-5E6C6FC50B90}" srcOrd="4" destOrd="0" presId="urn:microsoft.com/office/officeart/2005/8/layout/matrix1"/>
    <dgm:cxn modelId="{EC7E38C2-E96A-4C81-849A-6275B9A36BE7}" type="presParOf" srcId="{2DB8AFB3-BCD9-4229-B6B2-016AA654D728}" destId="{7A26F70B-DF7B-4E48-B5FD-1C7A003702A8}" srcOrd="5" destOrd="0" presId="urn:microsoft.com/office/officeart/2005/8/layout/matrix1"/>
    <dgm:cxn modelId="{4A43A8E5-3063-4091-BD6F-999D4BBA0F6D}" type="presParOf" srcId="{2DB8AFB3-BCD9-4229-B6B2-016AA654D728}" destId="{9D50A7D5-9F9B-4E2C-A676-ECDEA39D9952}" srcOrd="6" destOrd="0" presId="urn:microsoft.com/office/officeart/2005/8/layout/matrix1"/>
    <dgm:cxn modelId="{AA31BA93-3112-4870-B91A-D5B127A223BC}" type="presParOf" srcId="{2DB8AFB3-BCD9-4229-B6B2-016AA654D728}" destId="{10A74E40-EB02-48DF-AF3B-F71B0F32DC42}" srcOrd="7" destOrd="0" presId="urn:microsoft.com/office/officeart/2005/8/layout/matrix1"/>
    <dgm:cxn modelId="{7721E61A-FC3F-4433-9591-9225D6DE9E7F}" type="presParOf" srcId="{39CADA23-7D20-4517-9F12-0D238D3AC979}" destId="{90C17D29-DAEC-4AB4-BF74-B4AAE7E28F2A}"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7C6C96-B97F-4CC8-8B51-3012C21D8C9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6A556B49-982C-48B1-BADB-63A3F5E5D091}">
      <dgm:prSet/>
      <dgm:spPr/>
      <dgm:t>
        <a:bodyPr/>
        <a:lstStyle/>
        <a:p>
          <a:r>
            <a:rPr lang="en-GB" i="1"/>
            <a:t>Teacher assessments</a:t>
          </a:r>
          <a:endParaRPr lang="en-GB" i="1" dirty="0"/>
        </a:p>
      </dgm:t>
    </dgm:pt>
    <dgm:pt modelId="{D56D5454-31E1-48EA-B5AC-A0D7BC5FCDD5}" type="parTrans" cxnId="{956F51FF-34B9-4EEE-9A32-66442F4FAA28}">
      <dgm:prSet/>
      <dgm:spPr/>
      <dgm:t>
        <a:bodyPr/>
        <a:lstStyle/>
        <a:p>
          <a:endParaRPr lang="en-GB"/>
        </a:p>
      </dgm:t>
    </dgm:pt>
    <dgm:pt modelId="{0710BAE8-32A2-40F8-8592-B886A85D46B2}" type="sibTrans" cxnId="{956F51FF-34B9-4EEE-9A32-66442F4FAA28}">
      <dgm:prSet/>
      <dgm:spPr/>
      <dgm:t>
        <a:bodyPr/>
        <a:lstStyle/>
        <a:p>
          <a:endParaRPr lang="en-GB"/>
        </a:p>
      </dgm:t>
    </dgm:pt>
    <dgm:pt modelId="{887A39D3-898C-4751-AB85-0D5EEE512C0A}">
      <dgm:prSet/>
      <dgm:spPr/>
      <dgm:t>
        <a:bodyPr/>
        <a:lstStyle/>
        <a:p>
          <a:r>
            <a:rPr lang="en-GB" i="1"/>
            <a:t>Academy data collection</a:t>
          </a:r>
          <a:endParaRPr lang="en-GB" i="1" dirty="0"/>
        </a:p>
      </dgm:t>
    </dgm:pt>
    <dgm:pt modelId="{F92F8AF5-E222-4F4F-8BC5-575A1C10DE7C}" type="parTrans" cxnId="{21DB4D3F-9D2B-44B9-B0F1-BB7948A4A061}">
      <dgm:prSet/>
      <dgm:spPr/>
      <dgm:t>
        <a:bodyPr/>
        <a:lstStyle/>
        <a:p>
          <a:endParaRPr lang="en-GB"/>
        </a:p>
      </dgm:t>
    </dgm:pt>
    <dgm:pt modelId="{8222B504-840E-47BB-94AD-C48C3F5DC4C3}" type="sibTrans" cxnId="{21DB4D3F-9D2B-44B9-B0F1-BB7948A4A061}">
      <dgm:prSet/>
      <dgm:spPr/>
      <dgm:t>
        <a:bodyPr/>
        <a:lstStyle/>
        <a:p>
          <a:endParaRPr lang="en-GB"/>
        </a:p>
      </dgm:t>
    </dgm:pt>
    <dgm:pt modelId="{C3D7581F-F7A8-402B-9806-5282271D5FD6}">
      <dgm:prSet/>
      <dgm:spPr/>
      <dgm:t>
        <a:bodyPr/>
        <a:lstStyle/>
        <a:p>
          <a:r>
            <a:rPr lang="en-GB" i="1"/>
            <a:t>Comparison with national data</a:t>
          </a:r>
          <a:endParaRPr lang="en-GB" i="1" dirty="0"/>
        </a:p>
      </dgm:t>
    </dgm:pt>
    <dgm:pt modelId="{2ADA80F6-E662-4443-8CB6-ADC5902C3161}" type="parTrans" cxnId="{FEB1A652-9570-4FA4-A663-791AB611D4A7}">
      <dgm:prSet/>
      <dgm:spPr/>
      <dgm:t>
        <a:bodyPr/>
        <a:lstStyle/>
        <a:p>
          <a:endParaRPr lang="en-GB"/>
        </a:p>
      </dgm:t>
    </dgm:pt>
    <dgm:pt modelId="{91BEE4E4-BF0E-49ED-B64A-F043E9F306BE}" type="sibTrans" cxnId="{FEB1A652-9570-4FA4-A663-791AB611D4A7}">
      <dgm:prSet/>
      <dgm:spPr/>
      <dgm:t>
        <a:bodyPr/>
        <a:lstStyle/>
        <a:p>
          <a:endParaRPr lang="en-GB"/>
        </a:p>
      </dgm:t>
    </dgm:pt>
    <dgm:pt modelId="{80075575-010A-4BE8-B0C5-28EE81C27A03}">
      <dgm:prSet/>
      <dgm:spPr/>
      <dgm:t>
        <a:bodyPr/>
        <a:lstStyle/>
        <a:p>
          <a:r>
            <a:rPr lang="en-GB" i="1"/>
            <a:t>Review meetings</a:t>
          </a:r>
          <a:endParaRPr lang="en-GB" i="1" dirty="0"/>
        </a:p>
      </dgm:t>
    </dgm:pt>
    <dgm:pt modelId="{1E292A83-4841-4F97-810B-A13DB18928E4}" type="parTrans" cxnId="{DBDEEF07-797D-46E2-80E2-1B378B895CC7}">
      <dgm:prSet/>
      <dgm:spPr/>
      <dgm:t>
        <a:bodyPr/>
        <a:lstStyle/>
        <a:p>
          <a:endParaRPr lang="en-GB"/>
        </a:p>
      </dgm:t>
    </dgm:pt>
    <dgm:pt modelId="{43012355-D7EF-4820-9B3D-F001BB99F787}" type="sibTrans" cxnId="{DBDEEF07-797D-46E2-80E2-1B378B895CC7}">
      <dgm:prSet/>
      <dgm:spPr/>
      <dgm:t>
        <a:bodyPr/>
        <a:lstStyle/>
        <a:p>
          <a:endParaRPr lang="en-GB"/>
        </a:p>
      </dgm:t>
    </dgm:pt>
    <dgm:pt modelId="{75F8B1AC-433D-4633-B973-4EF7FAF8D25D}">
      <dgm:prSet/>
      <dgm:spPr/>
      <dgm:t>
        <a:bodyPr/>
        <a:lstStyle/>
        <a:p>
          <a:r>
            <a:rPr lang="en-GB" i="1"/>
            <a:t>Written reports</a:t>
          </a:r>
          <a:endParaRPr lang="en-GB" i="1" dirty="0"/>
        </a:p>
      </dgm:t>
    </dgm:pt>
    <dgm:pt modelId="{2C94712C-039C-4B42-990B-6403C9C300C9}" type="parTrans" cxnId="{718EFDEA-BC99-4B5F-B284-337792FEDD26}">
      <dgm:prSet/>
      <dgm:spPr/>
      <dgm:t>
        <a:bodyPr/>
        <a:lstStyle/>
        <a:p>
          <a:endParaRPr lang="en-GB"/>
        </a:p>
      </dgm:t>
    </dgm:pt>
    <dgm:pt modelId="{3E71BB6E-4CA7-44C3-8FE6-18654E4B5B22}" type="sibTrans" cxnId="{718EFDEA-BC99-4B5F-B284-337792FEDD26}">
      <dgm:prSet/>
      <dgm:spPr/>
      <dgm:t>
        <a:bodyPr/>
        <a:lstStyle/>
        <a:p>
          <a:endParaRPr lang="en-GB"/>
        </a:p>
      </dgm:t>
    </dgm:pt>
    <dgm:pt modelId="{3C7A2C8D-51C5-4DD2-BFCE-C1A066E69525}">
      <dgm:prSet/>
      <dgm:spPr/>
      <dgm:t>
        <a:bodyPr/>
        <a:lstStyle/>
        <a:p>
          <a:r>
            <a:rPr lang="en-GB" i="1" dirty="0"/>
            <a:t>Additional intervention reports</a:t>
          </a:r>
        </a:p>
      </dgm:t>
    </dgm:pt>
    <dgm:pt modelId="{AEB39257-6687-4D79-A4DD-C17C5845C9C6}" type="parTrans" cxnId="{E35F3793-B9CA-4CB3-959F-9EE916B4A2E1}">
      <dgm:prSet/>
      <dgm:spPr/>
      <dgm:t>
        <a:bodyPr/>
        <a:lstStyle/>
        <a:p>
          <a:endParaRPr lang="en-GB"/>
        </a:p>
      </dgm:t>
    </dgm:pt>
    <dgm:pt modelId="{E6A77374-1F9B-4F97-A3BD-B371B857CBB6}" type="sibTrans" cxnId="{E35F3793-B9CA-4CB3-959F-9EE916B4A2E1}">
      <dgm:prSet/>
      <dgm:spPr/>
      <dgm:t>
        <a:bodyPr/>
        <a:lstStyle/>
        <a:p>
          <a:endParaRPr lang="en-GB"/>
        </a:p>
      </dgm:t>
    </dgm:pt>
    <dgm:pt modelId="{3020E72A-28F9-4E15-ACF9-FECBEF3F05CC}">
      <dgm:prSet/>
      <dgm:spPr/>
      <dgm:t>
        <a:bodyPr/>
        <a:lstStyle/>
        <a:p>
          <a:r>
            <a:rPr lang="en-GB" i="1" dirty="0"/>
            <a:t>Annual</a:t>
          </a:r>
          <a:r>
            <a:rPr lang="en-GB" i="1" baseline="0" dirty="0"/>
            <a:t> reviews and parents’ evenings</a:t>
          </a:r>
          <a:endParaRPr lang="en-GB" i="1" dirty="0"/>
        </a:p>
      </dgm:t>
    </dgm:pt>
    <dgm:pt modelId="{DDFD3DFC-64D4-45E4-9EA6-7767D265B388}" type="parTrans" cxnId="{25154488-EE91-4FF2-AD49-7D6EB5A80101}">
      <dgm:prSet/>
      <dgm:spPr/>
      <dgm:t>
        <a:bodyPr/>
        <a:lstStyle/>
        <a:p>
          <a:endParaRPr lang="en-GB"/>
        </a:p>
      </dgm:t>
    </dgm:pt>
    <dgm:pt modelId="{85027891-2EAB-4B42-829F-0DE607D398E0}" type="sibTrans" cxnId="{25154488-EE91-4FF2-AD49-7D6EB5A80101}">
      <dgm:prSet/>
      <dgm:spPr/>
      <dgm:t>
        <a:bodyPr/>
        <a:lstStyle/>
        <a:p>
          <a:endParaRPr lang="en-GB"/>
        </a:p>
      </dgm:t>
    </dgm:pt>
    <dgm:pt modelId="{5A678B9E-450F-4186-B9E5-86FE4075D1CB}" type="pres">
      <dgm:prSet presAssocID="{457C6C96-B97F-4CC8-8B51-3012C21D8C94}" presName="Name0" presStyleCnt="0">
        <dgm:presLayoutVars>
          <dgm:dir/>
          <dgm:resizeHandles val="exact"/>
        </dgm:presLayoutVars>
      </dgm:prSet>
      <dgm:spPr/>
    </dgm:pt>
    <dgm:pt modelId="{B5798BB0-C8AF-44F4-A366-DB420A5ECADF}" type="pres">
      <dgm:prSet presAssocID="{457C6C96-B97F-4CC8-8B51-3012C21D8C94}" presName="cycle" presStyleCnt="0"/>
      <dgm:spPr/>
    </dgm:pt>
    <dgm:pt modelId="{8A0016F5-EC69-4E3C-90F5-2191A2EEE3B0}" type="pres">
      <dgm:prSet presAssocID="{6A556B49-982C-48B1-BADB-63A3F5E5D091}" presName="nodeFirstNode" presStyleLbl="node1" presStyleIdx="0" presStyleCnt="7">
        <dgm:presLayoutVars>
          <dgm:bulletEnabled val="1"/>
        </dgm:presLayoutVars>
      </dgm:prSet>
      <dgm:spPr/>
    </dgm:pt>
    <dgm:pt modelId="{E0B11BE1-9729-4002-ACD2-6329E42DC70F}" type="pres">
      <dgm:prSet presAssocID="{0710BAE8-32A2-40F8-8592-B886A85D46B2}" presName="sibTransFirstNode" presStyleLbl="bgShp" presStyleIdx="0" presStyleCnt="1"/>
      <dgm:spPr/>
    </dgm:pt>
    <dgm:pt modelId="{A84C94BB-775B-466C-81F6-AD229CF11A5A}" type="pres">
      <dgm:prSet presAssocID="{887A39D3-898C-4751-AB85-0D5EEE512C0A}" presName="nodeFollowingNodes" presStyleLbl="node1" presStyleIdx="1" presStyleCnt="7">
        <dgm:presLayoutVars>
          <dgm:bulletEnabled val="1"/>
        </dgm:presLayoutVars>
      </dgm:prSet>
      <dgm:spPr/>
    </dgm:pt>
    <dgm:pt modelId="{227E2D0E-1C70-4765-993F-6D1511BF81D0}" type="pres">
      <dgm:prSet presAssocID="{C3D7581F-F7A8-402B-9806-5282271D5FD6}" presName="nodeFollowingNodes" presStyleLbl="node1" presStyleIdx="2" presStyleCnt="7">
        <dgm:presLayoutVars>
          <dgm:bulletEnabled val="1"/>
        </dgm:presLayoutVars>
      </dgm:prSet>
      <dgm:spPr/>
    </dgm:pt>
    <dgm:pt modelId="{4E298550-76AA-489B-B5DA-A06630C4E7A0}" type="pres">
      <dgm:prSet presAssocID="{80075575-010A-4BE8-B0C5-28EE81C27A03}" presName="nodeFollowingNodes" presStyleLbl="node1" presStyleIdx="3" presStyleCnt="7">
        <dgm:presLayoutVars>
          <dgm:bulletEnabled val="1"/>
        </dgm:presLayoutVars>
      </dgm:prSet>
      <dgm:spPr/>
    </dgm:pt>
    <dgm:pt modelId="{2C74DADD-0D83-4AD6-A062-4800A4CF5CC1}" type="pres">
      <dgm:prSet presAssocID="{75F8B1AC-433D-4633-B973-4EF7FAF8D25D}" presName="nodeFollowingNodes" presStyleLbl="node1" presStyleIdx="4" presStyleCnt="7">
        <dgm:presLayoutVars>
          <dgm:bulletEnabled val="1"/>
        </dgm:presLayoutVars>
      </dgm:prSet>
      <dgm:spPr/>
    </dgm:pt>
    <dgm:pt modelId="{8C01AB65-A5D3-408C-AA1F-EDF52409FB0C}" type="pres">
      <dgm:prSet presAssocID="{3C7A2C8D-51C5-4DD2-BFCE-C1A066E69525}" presName="nodeFollowingNodes" presStyleLbl="node1" presStyleIdx="5" presStyleCnt="7">
        <dgm:presLayoutVars>
          <dgm:bulletEnabled val="1"/>
        </dgm:presLayoutVars>
      </dgm:prSet>
      <dgm:spPr/>
    </dgm:pt>
    <dgm:pt modelId="{14353654-8A82-4E4F-99E3-1046D7D19C66}" type="pres">
      <dgm:prSet presAssocID="{3020E72A-28F9-4E15-ACF9-FECBEF3F05CC}" presName="nodeFollowingNodes" presStyleLbl="node1" presStyleIdx="6" presStyleCnt="7" custRadScaleRad="106291" custRadScaleInc="-8337">
        <dgm:presLayoutVars>
          <dgm:bulletEnabled val="1"/>
        </dgm:presLayoutVars>
      </dgm:prSet>
      <dgm:spPr/>
    </dgm:pt>
  </dgm:ptLst>
  <dgm:cxnLst>
    <dgm:cxn modelId="{63713605-7604-488F-8E23-A1EC9F2AD47E}" type="presOf" srcId="{3020E72A-28F9-4E15-ACF9-FECBEF3F05CC}" destId="{14353654-8A82-4E4F-99E3-1046D7D19C66}" srcOrd="0" destOrd="0" presId="urn:microsoft.com/office/officeart/2005/8/layout/cycle3"/>
    <dgm:cxn modelId="{DBDEEF07-797D-46E2-80E2-1B378B895CC7}" srcId="{457C6C96-B97F-4CC8-8B51-3012C21D8C94}" destId="{80075575-010A-4BE8-B0C5-28EE81C27A03}" srcOrd="3" destOrd="0" parTransId="{1E292A83-4841-4F97-810B-A13DB18928E4}" sibTransId="{43012355-D7EF-4820-9B3D-F001BB99F787}"/>
    <dgm:cxn modelId="{420D5D3A-751C-4AE8-8C1A-86728D09202C}" type="presOf" srcId="{3C7A2C8D-51C5-4DD2-BFCE-C1A066E69525}" destId="{8C01AB65-A5D3-408C-AA1F-EDF52409FB0C}" srcOrd="0" destOrd="0" presId="urn:microsoft.com/office/officeart/2005/8/layout/cycle3"/>
    <dgm:cxn modelId="{21DB4D3F-9D2B-44B9-B0F1-BB7948A4A061}" srcId="{457C6C96-B97F-4CC8-8B51-3012C21D8C94}" destId="{887A39D3-898C-4751-AB85-0D5EEE512C0A}" srcOrd="1" destOrd="0" parTransId="{F92F8AF5-E222-4F4F-8BC5-575A1C10DE7C}" sibTransId="{8222B504-840E-47BB-94AD-C48C3F5DC4C3}"/>
    <dgm:cxn modelId="{5B2D035F-4343-44D4-842E-897BC7C6AA06}" type="presOf" srcId="{80075575-010A-4BE8-B0C5-28EE81C27A03}" destId="{4E298550-76AA-489B-B5DA-A06630C4E7A0}" srcOrd="0" destOrd="0" presId="urn:microsoft.com/office/officeart/2005/8/layout/cycle3"/>
    <dgm:cxn modelId="{17C6096D-5629-48BD-A055-237AE09B1ACC}" type="presOf" srcId="{6A556B49-982C-48B1-BADB-63A3F5E5D091}" destId="{8A0016F5-EC69-4E3C-90F5-2191A2EEE3B0}" srcOrd="0" destOrd="0" presId="urn:microsoft.com/office/officeart/2005/8/layout/cycle3"/>
    <dgm:cxn modelId="{15E3B86D-FB52-43DE-8347-4DD0881CDE9E}" type="presOf" srcId="{457C6C96-B97F-4CC8-8B51-3012C21D8C94}" destId="{5A678B9E-450F-4186-B9E5-86FE4075D1CB}" srcOrd="0" destOrd="0" presId="urn:microsoft.com/office/officeart/2005/8/layout/cycle3"/>
    <dgm:cxn modelId="{FEB1A652-9570-4FA4-A663-791AB611D4A7}" srcId="{457C6C96-B97F-4CC8-8B51-3012C21D8C94}" destId="{C3D7581F-F7A8-402B-9806-5282271D5FD6}" srcOrd="2" destOrd="0" parTransId="{2ADA80F6-E662-4443-8CB6-ADC5902C3161}" sibTransId="{91BEE4E4-BF0E-49ED-B64A-F043E9F306BE}"/>
    <dgm:cxn modelId="{25154488-EE91-4FF2-AD49-7D6EB5A80101}" srcId="{457C6C96-B97F-4CC8-8B51-3012C21D8C94}" destId="{3020E72A-28F9-4E15-ACF9-FECBEF3F05CC}" srcOrd="6" destOrd="0" parTransId="{DDFD3DFC-64D4-45E4-9EA6-7767D265B388}" sibTransId="{85027891-2EAB-4B42-829F-0DE607D398E0}"/>
    <dgm:cxn modelId="{A94A2D8E-FD9E-458C-ABAB-672BF685AE41}" type="presOf" srcId="{0710BAE8-32A2-40F8-8592-B886A85D46B2}" destId="{E0B11BE1-9729-4002-ACD2-6329E42DC70F}" srcOrd="0" destOrd="0" presId="urn:microsoft.com/office/officeart/2005/8/layout/cycle3"/>
    <dgm:cxn modelId="{E35F3793-B9CA-4CB3-959F-9EE916B4A2E1}" srcId="{457C6C96-B97F-4CC8-8B51-3012C21D8C94}" destId="{3C7A2C8D-51C5-4DD2-BFCE-C1A066E69525}" srcOrd="5" destOrd="0" parTransId="{AEB39257-6687-4D79-A4DD-C17C5845C9C6}" sibTransId="{E6A77374-1F9B-4F97-A3BD-B371B857CBB6}"/>
    <dgm:cxn modelId="{AE50DABF-6000-44E8-AE23-7DC85E9DB841}" type="presOf" srcId="{887A39D3-898C-4751-AB85-0D5EEE512C0A}" destId="{A84C94BB-775B-466C-81F6-AD229CF11A5A}" srcOrd="0" destOrd="0" presId="urn:microsoft.com/office/officeart/2005/8/layout/cycle3"/>
    <dgm:cxn modelId="{F7D37AD8-53A1-4F97-8E85-D5492F30C261}" type="presOf" srcId="{C3D7581F-F7A8-402B-9806-5282271D5FD6}" destId="{227E2D0E-1C70-4765-993F-6D1511BF81D0}" srcOrd="0" destOrd="0" presId="urn:microsoft.com/office/officeart/2005/8/layout/cycle3"/>
    <dgm:cxn modelId="{718EFDEA-BC99-4B5F-B284-337792FEDD26}" srcId="{457C6C96-B97F-4CC8-8B51-3012C21D8C94}" destId="{75F8B1AC-433D-4633-B973-4EF7FAF8D25D}" srcOrd="4" destOrd="0" parTransId="{2C94712C-039C-4B42-990B-6403C9C300C9}" sibTransId="{3E71BB6E-4CA7-44C3-8FE6-18654E4B5B22}"/>
    <dgm:cxn modelId="{D70628F7-7372-4D24-8504-EF4154A6BD3E}" type="presOf" srcId="{75F8B1AC-433D-4633-B973-4EF7FAF8D25D}" destId="{2C74DADD-0D83-4AD6-A062-4800A4CF5CC1}" srcOrd="0" destOrd="0" presId="urn:microsoft.com/office/officeart/2005/8/layout/cycle3"/>
    <dgm:cxn modelId="{956F51FF-34B9-4EEE-9A32-66442F4FAA28}" srcId="{457C6C96-B97F-4CC8-8B51-3012C21D8C94}" destId="{6A556B49-982C-48B1-BADB-63A3F5E5D091}" srcOrd="0" destOrd="0" parTransId="{D56D5454-31E1-48EA-B5AC-A0D7BC5FCDD5}" sibTransId="{0710BAE8-32A2-40F8-8592-B886A85D46B2}"/>
    <dgm:cxn modelId="{834D6BC6-81A2-42E8-8501-624CE481B58F}" type="presParOf" srcId="{5A678B9E-450F-4186-B9E5-86FE4075D1CB}" destId="{B5798BB0-C8AF-44F4-A366-DB420A5ECADF}" srcOrd="0" destOrd="0" presId="urn:microsoft.com/office/officeart/2005/8/layout/cycle3"/>
    <dgm:cxn modelId="{51099450-5E55-4E3B-B725-C9DC79758A9F}" type="presParOf" srcId="{B5798BB0-C8AF-44F4-A366-DB420A5ECADF}" destId="{8A0016F5-EC69-4E3C-90F5-2191A2EEE3B0}" srcOrd="0" destOrd="0" presId="urn:microsoft.com/office/officeart/2005/8/layout/cycle3"/>
    <dgm:cxn modelId="{A8286C6D-C068-41E0-9ABB-3243D39BB43A}" type="presParOf" srcId="{B5798BB0-C8AF-44F4-A366-DB420A5ECADF}" destId="{E0B11BE1-9729-4002-ACD2-6329E42DC70F}" srcOrd="1" destOrd="0" presId="urn:microsoft.com/office/officeart/2005/8/layout/cycle3"/>
    <dgm:cxn modelId="{B7218818-D1C1-4482-BECC-3E032A9FC1E1}" type="presParOf" srcId="{B5798BB0-C8AF-44F4-A366-DB420A5ECADF}" destId="{A84C94BB-775B-466C-81F6-AD229CF11A5A}" srcOrd="2" destOrd="0" presId="urn:microsoft.com/office/officeart/2005/8/layout/cycle3"/>
    <dgm:cxn modelId="{9B9AD4A3-C7FE-49D4-BE6E-21C7DECF2920}" type="presParOf" srcId="{B5798BB0-C8AF-44F4-A366-DB420A5ECADF}" destId="{227E2D0E-1C70-4765-993F-6D1511BF81D0}" srcOrd="3" destOrd="0" presId="urn:microsoft.com/office/officeart/2005/8/layout/cycle3"/>
    <dgm:cxn modelId="{753F556F-A26B-4546-81D3-FEC429D2D655}" type="presParOf" srcId="{B5798BB0-C8AF-44F4-A366-DB420A5ECADF}" destId="{4E298550-76AA-489B-B5DA-A06630C4E7A0}" srcOrd="4" destOrd="0" presId="urn:microsoft.com/office/officeart/2005/8/layout/cycle3"/>
    <dgm:cxn modelId="{DBFD43F8-217C-4342-8639-20DEB3186618}" type="presParOf" srcId="{B5798BB0-C8AF-44F4-A366-DB420A5ECADF}" destId="{2C74DADD-0D83-4AD6-A062-4800A4CF5CC1}" srcOrd="5" destOrd="0" presId="urn:microsoft.com/office/officeart/2005/8/layout/cycle3"/>
    <dgm:cxn modelId="{A791F43B-27A1-4310-BAE8-AB7A63D7B8B9}" type="presParOf" srcId="{B5798BB0-C8AF-44F4-A366-DB420A5ECADF}" destId="{8C01AB65-A5D3-408C-AA1F-EDF52409FB0C}" srcOrd="6" destOrd="0" presId="urn:microsoft.com/office/officeart/2005/8/layout/cycle3"/>
    <dgm:cxn modelId="{D1929E9D-55B0-491D-8C59-B622364B6642}" type="presParOf" srcId="{B5798BB0-C8AF-44F4-A366-DB420A5ECADF}" destId="{14353654-8A82-4E4F-99E3-1046D7D19C66}"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8212BC-B724-4AF1-9C91-A8BCE148C3A6}"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066BBF4C-A645-44AE-8ED4-05A70AC97C6E}">
      <dgm:prSet phldrT="[Text]"/>
      <dgm:spPr/>
      <dgm:t>
        <a:bodyPr/>
        <a:lstStyle/>
        <a:p>
          <a:r>
            <a:rPr lang="en-GB" dirty="0"/>
            <a:t>We monitor the effectiveness of provision through…</a:t>
          </a:r>
        </a:p>
      </dgm:t>
    </dgm:pt>
    <dgm:pt modelId="{84FD8879-4B60-4FE8-8F04-2F5094D12505}" type="parTrans" cxnId="{C83A4C60-5933-4290-9C6B-B898D4973AB9}">
      <dgm:prSet/>
      <dgm:spPr/>
      <dgm:t>
        <a:bodyPr/>
        <a:lstStyle/>
        <a:p>
          <a:endParaRPr lang="en-GB"/>
        </a:p>
      </dgm:t>
    </dgm:pt>
    <dgm:pt modelId="{272BAFE4-DE07-405B-A23C-53DD4D071A3C}" type="sibTrans" cxnId="{C83A4C60-5933-4290-9C6B-B898D4973AB9}">
      <dgm:prSet/>
      <dgm:spPr/>
      <dgm:t>
        <a:bodyPr/>
        <a:lstStyle/>
        <a:p>
          <a:endParaRPr lang="en-GB"/>
        </a:p>
      </dgm:t>
    </dgm:pt>
    <dgm:pt modelId="{6BB5969C-569D-4853-8331-BF3EA879D2C4}">
      <dgm:prSet phldrT="[Text]"/>
      <dgm:spPr/>
      <dgm:t>
        <a:bodyPr/>
        <a:lstStyle/>
        <a:p>
          <a:r>
            <a:rPr lang="en-GB" dirty="0"/>
            <a:t>Classroom observations</a:t>
          </a:r>
        </a:p>
      </dgm:t>
    </dgm:pt>
    <dgm:pt modelId="{834C20FB-C8AA-440A-9B57-58688477D175}" type="parTrans" cxnId="{4158A85B-43DE-427C-919E-3276E90E0B24}">
      <dgm:prSet/>
      <dgm:spPr/>
      <dgm:t>
        <a:bodyPr/>
        <a:lstStyle/>
        <a:p>
          <a:endParaRPr lang="en-GB"/>
        </a:p>
      </dgm:t>
    </dgm:pt>
    <dgm:pt modelId="{925C1CCB-BF97-40B3-A98E-BFAFEB2A8957}" type="sibTrans" cxnId="{4158A85B-43DE-427C-919E-3276E90E0B24}">
      <dgm:prSet/>
      <dgm:spPr/>
      <dgm:t>
        <a:bodyPr/>
        <a:lstStyle/>
        <a:p>
          <a:endParaRPr lang="en-GB"/>
        </a:p>
      </dgm:t>
    </dgm:pt>
    <dgm:pt modelId="{B667A7EF-00EF-4DF8-897D-7E1D059EBD28}">
      <dgm:prSet phldrT="[Text]"/>
      <dgm:spPr/>
      <dgm:t>
        <a:bodyPr/>
        <a:lstStyle/>
        <a:p>
          <a:r>
            <a:rPr lang="en-GB" dirty="0"/>
            <a:t>Data analysis</a:t>
          </a:r>
        </a:p>
      </dgm:t>
    </dgm:pt>
    <dgm:pt modelId="{11BBE403-6FBA-4668-AB10-58189F40B708}" type="parTrans" cxnId="{E54F2789-64A7-420C-9358-E8C0F8044250}">
      <dgm:prSet/>
      <dgm:spPr/>
      <dgm:t>
        <a:bodyPr/>
        <a:lstStyle/>
        <a:p>
          <a:endParaRPr lang="en-GB"/>
        </a:p>
      </dgm:t>
    </dgm:pt>
    <dgm:pt modelId="{F59791A5-40BD-407B-8BAC-6E8DA7C162CF}" type="sibTrans" cxnId="{E54F2789-64A7-420C-9358-E8C0F8044250}">
      <dgm:prSet/>
      <dgm:spPr/>
      <dgm:t>
        <a:bodyPr/>
        <a:lstStyle/>
        <a:p>
          <a:endParaRPr lang="en-GB"/>
        </a:p>
      </dgm:t>
    </dgm:pt>
    <dgm:pt modelId="{F6803021-3D49-4D5A-998D-3D14EDCE7580}">
      <dgm:prSet phldrT="[Text]"/>
      <dgm:spPr/>
      <dgm:t>
        <a:bodyPr/>
        <a:lstStyle/>
        <a:p>
          <a:r>
            <a:rPr lang="en-GB" dirty="0"/>
            <a:t>Pupil feedback</a:t>
          </a:r>
        </a:p>
      </dgm:t>
    </dgm:pt>
    <dgm:pt modelId="{A87E4E75-D64F-405E-8FA3-763215007DF0}" type="parTrans" cxnId="{7E453DB3-1E02-457B-B7AB-B6AB830225F9}">
      <dgm:prSet/>
      <dgm:spPr/>
      <dgm:t>
        <a:bodyPr/>
        <a:lstStyle/>
        <a:p>
          <a:endParaRPr lang="en-GB"/>
        </a:p>
      </dgm:t>
    </dgm:pt>
    <dgm:pt modelId="{33AFA41D-FA80-4852-B9B8-A05EF596B211}" type="sibTrans" cxnId="{7E453DB3-1E02-457B-B7AB-B6AB830225F9}">
      <dgm:prSet/>
      <dgm:spPr/>
      <dgm:t>
        <a:bodyPr/>
        <a:lstStyle/>
        <a:p>
          <a:endParaRPr lang="en-GB"/>
        </a:p>
      </dgm:t>
    </dgm:pt>
    <dgm:pt modelId="{CAC4372E-DD50-46CD-B4A1-622C5515FDC1}">
      <dgm:prSet phldrT="[Text]"/>
      <dgm:spPr/>
      <dgm:t>
        <a:bodyPr/>
        <a:lstStyle/>
        <a:p>
          <a:r>
            <a:rPr lang="en-GB" dirty="0"/>
            <a:t>Parent consultations</a:t>
          </a:r>
        </a:p>
      </dgm:t>
    </dgm:pt>
    <dgm:pt modelId="{64C47474-3C25-41D5-903B-5711FAF6389B}" type="parTrans" cxnId="{9CF39C21-DE68-4CDD-B978-7ACB6EC04065}">
      <dgm:prSet/>
      <dgm:spPr/>
      <dgm:t>
        <a:bodyPr/>
        <a:lstStyle/>
        <a:p>
          <a:endParaRPr lang="en-GB"/>
        </a:p>
      </dgm:t>
    </dgm:pt>
    <dgm:pt modelId="{92EAF9D3-56F8-4CEE-9143-FF142B89365A}" type="sibTrans" cxnId="{9CF39C21-DE68-4CDD-B978-7ACB6EC04065}">
      <dgm:prSet/>
      <dgm:spPr/>
      <dgm:t>
        <a:bodyPr/>
        <a:lstStyle/>
        <a:p>
          <a:endParaRPr lang="en-GB"/>
        </a:p>
      </dgm:t>
    </dgm:pt>
    <dgm:pt modelId="{64658D14-A427-4C75-82B6-137562923DA4}">
      <dgm:prSet phldrT="[Text]"/>
      <dgm:spPr/>
      <dgm:t>
        <a:bodyPr/>
        <a:lstStyle/>
        <a:p>
          <a:r>
            <a:rPr lang="en-GB" dirty="0"/>
            <a:t>OAT quality assurance arrangements </a:t>
          </a:r>
        </a:p>
      </dgm:t>
    </dgm:pt>
    <dgm:pt modelId="{0B739082-CB6F-4697-B285-DFD96AF54272}" type="parTrans" cxnId="{6E1888C8-EBDF-4909-942A-45234FC552C4}">
      <dgm:prSet/>
      <dgm:spPr/>
      <dgm:t>
        <a:bodyPr/>
        <a:lstStyle/>
        <a:p>
          <a:endParaRPr lang="en-GB"/>
        </a:p>
      </dgm:t>
    </dgm:pt>
    <dgm:pt modelId="{35342D41-BED6-4B8F-836C-EC979BA83264}" type="sibTrans" cxnId="{6E1888C8-EBDF-4909-942A-45234FC552C4}">
      <dgm:prSet/>
      <dgm:spPr/>
      <dgm:t>
        <a:bodyPr/>
        <a:lstStyle/>
        <a:p>
          <a:endParaRPr lang="en-GB"/>
        </a:p>
      </dgm:t>
    </dgm:pt>
    <dgm:pt modelId="{5DE4D64A-06C3-46BE-8E58-36A9628C3987}">
      <dgm:prSet phldrT="[Text]"/>
      <dgm:spPr/>
      <dgm:t>
        <a:bodyPr/>
        <a:lstStyle/>
        <a:p>
          <a:r>
            <a:rPr lang="en-GB" dirty="0"/>
            <a:t>Multi agency reviews</a:t>
          </a:r>
        </a:p>
      </dgm:t>
    </dgm:pt>
    <dgm:pt modelId="{79D3FA6C-241F-49FD-B71F-93E646934D0F}" type="parTrans" cxnId="{C648081B-4035-431D-A23B-936E7F8DFB63}">
      <dgm:prSet/>
      <dgm:spPr/>
      <dgm:t>
        <a:bodyPr/>
        <a:lstStyle/>
        <a:p>
          <a:endParaRPr lang="en-GB"/>
        </a:p>
      </dgm:t>
    </dgm:pt>
    <dgm:pt modelId="{534E596F-6086-4C32-B7B2-17CD07E4CDC3}" type="sibTrans" cxnId="{C648081B-4035-431D-A23B-936E7F8DFB63}">
      <dgm:prSet/>
      <dgm:spPr/>
      <dgm:t>
        <a:bodyPr/>
        <a:lstStyle/>
        <a:p>
          <a:endParaRPr lang="en-GB"/>
        </a:p>
      </dgm:t>
    </dgm:pt>
    <dgm:pt modelId="{3777544B-B05F-4A35-B99B-6569AEFA5AE8}" type="pres">
      <dgm:prSet presAssocID="{118212BC-B724-4AF1-9C91-A8BCE148C3A6}" presName="Name0" presStyleCnt="0">
        <dgm:presLayoutVars>
          <dgm:chMax val="1"/>
          <dgm:chPref val="1"/>
          <dgm:dir/>
          <dgm:animOne val="branch"/>
          <dgm:animLvl val="lvl"/>
        </dgm:presLayoutVars>
      </dgm:prSet>
      <dgm:spPr/>
    </dgm:pt>
    <dgm:pt modelId="{0622E988-3223-4C5D-9C9B-20E59FDDF50B}" type="pres">
      <dgm:prSet presAssocID="{066BBF4C-A645-44AE-8ED4-05A70AC97C6E}" presName="Parent" presStyleLbl="node0" presStyleIdx="0" presStyleCnt="1">
        <dgm:presLayoutVars>
          <dgm:chMax val="6"/>
          <dgm:chPref val="6"/>
        </dgm:presLayoutVars>
      </dgm:prSet>
      <dgm:spPr/>
    </dgm:pt>
    <dgm:pt modelId="{2D6604F8-8A02-4BDD-8B00-234E821984AD}" type="pres">
      <dgm:prSet presAssocID="{6BB5969C-569D-4853-8331-BF3EA879D2C4}" presName="Accent1" presStyleCnt="0"/>
      <dgm:spPr/>
    </dgm:pt>
    <dgm:pt modelId="{0B6336A2-39AB-4673-BBE6-9932A890FB2F}" type="pres">
      <dgm:prSet presAssocID="{6BB5969C-569D-4853-8331-BF3EA879D2C4}" presName="Accent" presStyleLbl="bgShp" presStyleIdx="0" presStyleCnt="6"/>
      <dgm:spPr/>
    </dgm:pt>
    <dgm:pt modelId="{5A0B2017-F446-4EBD-9DE6-CB880BBE5F94}" type="pres">
      <dgm:prSet presAssocID="{6BB5969C-569D-4853-8331-BF3EA879D2C4}" presName="Child1" presStyleLbl="node1" presStyleIdx="0" presStyleCnt="6">
        <dgm:presLayoutVars>
          <dgm:chMax val="0"/>
          <dgm:chPref val="0"/>
          <dgm:bulletEnabled val="1"/>
        </dgm:presLayoutVars>
      </dgm:prSet>
      <dgm:spPr/>
    </dgm:pt>
    <dgm:pt modelId="{E722CBA9-C2D0-4D95-BD55-9CB432DB51E5}" type="pres">
      <dgm:prSet presAssocID="{B667A7EF-00EF-4DF8-897D-7E1D059EBD28}" presName="Accent2" presStyleCnt="0"/>
      <dgm:spPr/>
    </dgm:pt>
    <dgm:pt modelId="{9F6F9BAF-2542-4C75-A6E7-F790BBBECA13}" type="pres">
      <dgm:prSet presAssocID="{B667A7EF-00EF-4DF8-897D-7E1D059EBD28}" presName="Accent" presStyleLbl="bgShp" presStyleIdx="1" presStyleCnt="6"/>
      <dgm:spPr/>
    </dgm:pt>
    <dgm:pt modelId="{E16ED81B-18D3-41C2-95C5-538C05BEAD02}" type="pres">
      <dgm:prSet presAssocID="{B667A7EF-00EF-4DF8-897D-7E1D059EBD28}" presName="Child2" presStyleLbl="node1" presStyleIdx="1" presStyleCnt="6">
        <dgm:presLayoutVars>
          <dgm:chMax val="0"/>
          <dgm:chPref val="0"/>
          <dgm:bulletEnabled val="1"/>
        </dgm:presLayoutVars>
      </dgm:prSet>
      <dgm:spPr/>
    </dgm:pt>
    <dgm:pt modelId="{359B7194-9772-42FE-910E-560F52621203}" type="pres">
      <dgm:prSet presAssocID="{F6803021-3D49-4D5A-998D-3D14EDCE7580}" presName="Accent3" presStyleCnt="0"/>
      <dgm:spPr/>
    </dgm:pt>
    <dgm:pt modelId="{BB15AC85-ED90-4E26-9CC7-B3B724784DC6}" type="pres">
      <dgm:prSet presAssocID="{F6803021-3D49-4D5A-998D-3D14EDCE7580}" presName="Accent" presStyleLbl="bgShp" presStyleIdx="2" presStyleCnt="6"/>
      <dgm:spPr/>
    </dgm:pt>
    <dgm:pt modelId="{8222CB9E-90A7-434E-9115-5350F1722B06}" type="pres">
      <dgm:prSet presAssocID="{F6803021-3D49-4D5A-998D-3D14EDCE7580}" presName="Child3" presStyleLbl="node1" presStyleIdx="2" presStyleCnt="6">
        <dgm:presLayoutVars>
          <dgm:chMax val="0"/>
          <dgm:chPref val="0"/>
          <dgm:bulletEnabled val="1"/>
        </dgm:presLayoutVars>
      </dgm:prSet>
      <dgm:spPr/>
    </dgm:pt>
    <dgm:pt modelId="{9E90646C-36BC-44E4-B8C9-168DC699E0BF}" type="pres">
      <dgm:prSet presAssocID="{CAC4372E-DD50-46CD-B4A1-622C5515FDC1}" presName="Accent4" presStyleCnt="0"/>
      <dgm:spPr/>
    </dgm:pt>
    <dgm:pt modelId="{9AD2E093-2118-4401-BE45-B364836392FF}" type="pres">
      <dgm:prSet presAssocID="{CAC4372E-DD50-46CD-B4A1-622C5515FDC1}" presName="Accent" presStyleLbl="bgShp" presStyleIdx="3" presStyleCnt="6"/>
      <dgm:spPr/>
    </dgm:pt>
    <dgm:pt modelId="{93F1B299-E67A-48CB-874F-F465F295AA6F}" type="pres">
      <dgm:prSet presAssocID="{CAC4372E-DD50-46CD-B4A1-622C5515FDC1}" presName="Child4" presStyleLbl="node1" presStyleIdx="3" presStyleCnt="6">
        <dgm:presLayoutVars>
          <dgm:chMax val="0"/>
          <dgm:chPref val="0"/>
          <dgm:bulletEnabled val="1"/>
        </dgm:presLayoutVars>
      </dgm:prSet>
      <dgm:spPr/>
    </dgm:pt>
    <dgm:pt modelId="{07775E9C-469E-43E4-A039-CF357C6B2222}" type="pres">
      <dgm:prSet presAssocID="{64658D14-A427-4C75-82B6-137562923DA4}" presName="Accent5" presStyleCnt="0"/>
      <dgm:spPr/>
    </dgm:pt>
    <dgm:pt modelId="{FAE46442-E5B9-4CCA-9FF1-E18794BF932D}" type="pres">
      <dgm:prSet presAssocID="{64658D14-A427-4C75-82B6-137562923DA4}" presName="Accent" presStyleLbl="bgShp" presStyleIdx="4" presStyleCnt="6"/>
      <dgm:spPr/>
    </dgm:pt>
    <dgm:pt modelId="{5C20B15A-899B-4FB5-9D34-CFFA15B18E98}" type="pres">
      <dgm:prSet presAssocID="{64658D14-A427-4C75-82B6-137562923DA4}" presName="Child5" presStyleLbl="node1" presStyleIdx="4" presStyleCnt="6">
        <dgm:presLayoutVars>
          <dgm:chMax val="0"/>
          <dgm:chPref val="0"/>
          <dgm:bulletEnabled val="1"/>
        </dgm:presLayoutVars>
      </dgm:prSet>
      <dgm:spPr/>
    </dgm:pt>
    <dgm:pt modelId="{4AA0C4A5-548A-4AA7-AC42-3ADEDBFBF7E6}" type="pres">
      <dgm:prSet presAssocID="{5DE4D64A-06C3-46BE-8E58-36A9628C3987}" presName="Accent6" presStyleCnt="0"/>
      <dgm:spPr/>
    </dgm:pt>
    <dgm:pt modelId="{74FAA7A5-C9E1-4B8C-A8F8-3A5DAA0E18C5}" type="pres">
      <dgm:prSet presAssocID="{5DE4D64A-06C3-46BE-8E58-36A9628C3987}" presName="Accent" presStyleLbl="bgShp" presStyleIdx="5" presStyleCnt="6"/>
      <dgm:spPr/>
    </dgm:pt>
    <dgm:pt modelId="{BB550911-3F44-4376-BABC-A86906E0A0D0}" type="pres">
      <dgm:prSet presAssocID="{5DE4D64A-06C3-46BE-8E58-36A9628C3987}" presName="Child6" presStyleLbl="node1" presStyleIdx="5" presStyleCnt="6" custLinFactNeighborX="-3015" custLinFactNeighborY="242">
        <dgm:presLayoutVars>
          <dgm:chMax val="0"/>
          <dgm:chPref val="0"/>
          <dgm:bulletEnabled val="1"/>
        </dgm:presLayoutVars>
      </dgm:prSet>
      <dgm:spPr/>
    </dgm:pt>
  </dgm:ptLst>
  <dgm:cxnLst>
    <dgm:cxn modelId="{D4748618-9BDC-46DE-A608-63F6C92A1D5E}" type="presOf" srcId="{118212BC-B724-4AF1-9C91-A8BCE148C3A6}" destId="{3777544B-B05F-4A35-B99B-6569AEFA5AE8}" srcOrd="0" destOrd="0" presId="urn:microsoft.com/office/officeart/2011/layout/HexagonRadial"/>
    <dgm:cxn modelId="{C648081B-4035-431D-A23B-936E7F8DFB63}" srcId="{066BBF4C-A645-44AE-8ED4-05A70AC97C6E}" destId="{5DE4D64A-06C3-46BE-8E58-36A9628C3987}" srcOrd="5" destOrd="0" parTransId="{79D3FA6C-241F-49FD-B71F-93E646934D0F}" sibTransId="{534E596F-6086-4C32-B7B2-17CD07E4CDC3}"/>
    <dgm:cxn modelId="{9CF39C21-DE68-4CDD-B978-7ACB6EC04065}" srcId="{066BBF4C-A645-44AE-8ED4-05A70AC97C6E}" destId="{CAC4372E-DD50-46CD-B4A1-622C5515FDC1}" srcOrd="3" destOrd="0" parTransId="{64C47474-3C25-41D5-903B-5711FAF6389B}" sibTransId="{92EAF9D3-56F8-4CEE-9143-FF142B89365A}"/>
    <dgm:cxn modelId="{4158A85B-43DE-427C-919E-3276E90E0B24}" srcId="{066BBF4C-A645-44AE-8ED4-05A70AC97C6E}" destId="{6BB5969C-569D-4853-8331-BF3EA879D2C4}" srcOrd="0" destOrd="0" parTransId="{834C20FB-C8AA-440A-9B57-58688477D175}" sibTransId="{925C1CCB-BF97-40B3-A98E-BFAFEB2A8957}"/>
    <dgm:cxn modelId="{C83A4C60-5933-4290-9C6B-B898D4973AB9}" srcId="{118212BC-B724-4AF1-9C91-A8BCE148C3A6}" destId="{066BBF4C-A645-44AE-8ED4-05A70AC97C6E}" srcOrd="0" destOrd="0" parTransId="{84FD8879-4B60-4FE8-8F04-2F5094D12505}" sibTransId="{272BAFE4-DE07-405B-A23C-53DD4D071A3C}"/>
    <dgm:cxn modelId="{73DBDB41-776E-4E78-913A-52391C38DACD}" type="presOf" srcId="{6BB5969C-569D-4853-8331-BF3EA879D2C4}" destId="{5A0B2017-F446-4EBD-9DE6-CB880BBE5F94}" srcOrd="0" destOrd="0" presId="urn:microsoft.com/office/officeart/2011/layout/HexagonRadial"/>
    <dgm:cxn modelId="{33B2A46C-311E-400A-B33F-27D5CE450FD0}" type="presOf" srcId="{B667A7EF-00EF-4DF8-897D-7E1D059EBD28}" destId="{E16ED81B-18D3-41C2-95C5-538C05BEAD02}" srcOrd="0" destOrd="0" presId="urn:microsoft.com/office/officeart/2011/layout/HexagonRadial"/>
    <dgm:cxn modelId="{51B6EE54-AAC3-4990-B23D-61FA1207C950}" type="presOf" srcId="{066BBF4C-A645-44AE-8ED4-05A70AC97C6E}" destId="{0622E988-3223-4C5D-9C9B-20E59FDDF50B}" srcOrd="0" destOrd="0" presId="urn:microsoft.com/office/officeart/2011/layout/HexagonRadial"/>
    <dgm:cxn modelId="{E54F2789-64A7-420C-9358-E8C0F8044250}" srcId="{066BBF4C-A645-44AE-8ED4-05A70AC97C6E}" destId="{B667A7EF-00EF-4DF8-897D-7E1D059EBD28}" srcOrd="1" destOrd="0" parTransId="{11BBE403-6FBA-4668-AB10-58189F40B708}" sibTransId="{F59791A5-40BD-407B-8BAC-6E8DA7C162CF}"/>
    <dgm:cxn modelId="{7E453DB3-1E02-457B-B7AB-B6AB830225F9}" srcId="{066BBF4C-A645-44AE-8ED4-05A70AC97C6E}" destId="{F6803021-3D49-4D5A-998D-3D14EDCE7580}" srcOrd="2" destOrd="0" parTransId="{A87E4E75-D64F-405E-8FA3-763215007DF0}" sibTransId="{33AFA41D-FA80-4852-B9B8-A05EF596B211}"/>
    <dgm:cxn modelId="{4B9EA9C0-A0DB-4D07-9962-DF35525FDA92}" type="presOf" srcId="{CAC4372E-DD50-46CD-B4A1-622C5515FDC1}" destId="{93F1B299-E67A-48CB-874F-F465F295AA6F}" srcOrd="0" destOrd="0" presId="urn:microsoft.com/office/officeart/2011/layout/HexagonRadial"/>
    <dgm:cxn modelId="{3D2812C8-4793-4ACE-BEDF-8D5A7C3BAE2D}" type="presOf" srcId="{5DE4D64A-06C3-46BE-8E58-36A9628C3987}" destId="{BB550911-3F44-4376-BABC-A86906E0A0D0}" srcOrd="0" destOrd="0" presId="urn:microsoft.com/office/officeart/2011/layout/HexagonRadial"/>
    <dgm:cxn modelId="{6E1888C8-EBDF-4909-942A-45234FC552C4}" srcId="{066BBF4C-A645-44AE-8ED4-05A70AC97C6E}" destId="{64658D14-A427-4C75-82B6-137562923DA4}" srcOrd="4" destOrd="0" parTransId="{0B739082-CB6F-4697-B285-DFD96AF54272}" sibTransId="{35342D41-BED6-4B8F-836C-EC979BA83264}"/>
    <dgm:cxn modelId="{E0B18BC8-0862-4B37-B634-9F94334529ED}" type="presOf" srcId="{64658D14-A427-4C75-82B6-137562923DA4}" destId="{5C20B15A-899B-4FB5-9D34-CFFA15B18E98}" srcOrd="0" destOrd="0" presId="urn:microsoft.com/office/officeart/2011/layout/HexagonRadial"/>
    <dgm:cxn modelId="{630C28E0-B55A-44B6-960F-DCC95877A4C4}" type="presOf" srcId="{F6803021-3D49-4D5A-998D-3D14EDCE7580}" destId="{8222CB9E-90A7-434E-9115-5350F1722B06}" srcOrd="0" destOrd="0" presId="urn:microsoft.com/office/officeart/2011/layout/HexagonRadial"/>
    <dgm:cxn modelId="{1F81D049-BBFC-4931-A8F4-9AD688C94823}" type="presParOf" srcId="{3777544B-B05F-4A35-B99B-6569AEFA5AE8}" destId="{0622E988-3223-4C5D-9C9B-20E59FDDF50B}" srcOrd="0" destOrd="0" presId="urn:microsoft.com/office/officeart/2011/layout/HexagonRadial"/>
    <dgm:cxn modelId="{25BD76E1-96CE-4C8F-81BA-4AA08C137259}" type="presParOf" srcId="{3777544B-B05F-4A35-B99B-6569AEFA5AE8}" destId="{2D6604F8-8A02-4BDD-8B00-234E821984AD}" srcOrd="1" destOrd="0" presId="urn:microsoft.com/office/officeart/2011/layout/HexagonRadial"/>
    <dgm:cxn modelId="{842AF9AF-2807-4356-AF94-364D8D141008}" type="presParOf" srcId="{2D6604F8-8A02-4BDD-8B00-234E821984AD}" destId="{0B6336A2-39AB-4673-BBE6-9932A890FB2F}" srcOrd="0" destOrd="0" presId="urn:microsoft.com/office/officeart/2011/layout/HexagonRadial"/>
    <dgm:cxn modelId="{962ED945-8592-491F-9004-BF0C2CD40D61}" type="presParOf" srcId="{3777544B-B05F-4A35-B99B-6569AEFA5AE8}" destId="{5A0B2017-F446-4EBD-9DE6-CB880BBE5F94}" srcOrd="2" destOrd="0" presId="urn:microsoft.com/office/officeart/2011/layout/HexagonRadial"/>
    <dgm:cxn modelId="{47D09333-0538-4655-8490-1D98E3BBA8EA}" type="presParOf" srcId="{3777544B-B05F-4A35-B99B-6569AEFA5AE8}" destId="{E722CBA9-C2D0-4D95-BD55-9CB432DB51E5}" srcOrd="3" destOrd="0" presId="urn:microsoft.com/office/officeart/2011/layout/HexagonRadial"/>
    <dgm:cxn modelId="{105138B6-B5AF-4938-9948-3105C0900AC4}" type="presParOf" srcId="{E722CBA9-C2D0-4D95-BD55-9CB432DB51E5}" destId="{9F6F9BAF-2542-4C75-A6E7-F790BBBECA13}" srcOrd="0" destOrd="0" presId="urn:microsoft.com/office/officeart/2011/layout/HexagonRadial"/>
    <dgm:cxn modelId="{F1F34299-B079-4D9B-A751-C186FC7B7269}" type="presParOf" srcId="{3777544B-B05F-4A35-B99B-6569AEFA5AE8}" destId="{E16ED81B-18D3-41C2-95C5-538C05BEAD02}" srcOrd="4" destOrd="0" presId="urn:microsoft.com/office/officeart/2011/layout/HexagonRadial"/>
    <dgm:cxn modelId="{BE8A4CB9-0505-4282-ACB5-52FA0C64B6B6}" type="presParOf" srcId="{3777544B-B05F-4A35-B99B-6569AEFA5AE8}" destId="{359B7194-9772-42FE-910E-560F52621203}" srcOrd="5" destOrd="0" presId="urn:microsoft.com/office/officeart/2011/layout/HexagonRadial"/>
    <dgm:cxn modelId="{5C47D9C7-EB06-482F-B306-40A4C9E1DCDB}" type="presParOf" srcId="{359B7194-9772-42FE-910E-560F52621203}" destId="{BB15AC85-ED90-4E26-9CC7-B3B724784DC6}" srcOrd="0" destOrd="0" presId="urn:microsoft.com/office/officeart/2011/layout/HexagonRadial"/>
    <dgm:cxn modelId="{417A7084-B50F-4A9D-9358-C4B4848FF716}" type="presParOf" srcId="{3777544B-B05F-4A35-B99B-6569AEFA5AE8}" destId="{8222CB9E-90A7-434E-9115-5350F1722B06}" srcOrd="6" destOrd="0" presId="urn:microsoft.com/office/officeart/2011/layout/HexagonRadial"/>
    <dgm:cxn modelId="{E0320D6B-3984-491E-838E-7F8C6B62B704}" type="presParOf" srcId="{3777544B-B05F-4A35-B99B-6569AEFA5AE8}" destId="{9E90646C-36BC-44E4-B8C9-168DC699E0BF}" srcOrd="7" destOrd="0" presId="urn:microsoft.com/office/officeart/2011/layout/HexagonRadial"/>
    <dgm:cxn modelId="{D4CA1BD8-0F6E-4D34-8306-D2EE975919DA}" type="presParOf" srcId="{9E90646C-36BC-44E4-B8C9-168DC699E0BF}" destId="{9AD2E093-2118-4401-BE45-B364836392FF}" srcOrd="0" destOrd="0" presId="urn:microsoft.com/office/officeart/2011/layout/HexagonRadial"/>
    <dgm:cxn modelId="{2EC0DA94-780F-4BE0-B33B-05DB010F56E6}" type="presParOf" srcId="{3777544B-B05F-4A35-B99B-6569AEFA5AE8}" destId="{93F1B299-E67A-48CB-874F-F465F295AA6F}" srcOrd="8" destOrd="0" presId="urn:microsoft.com/office/officeart/2011/layout/HexagonRadial"/>
    <dgm:cxn modelId="{E5C7C9E7-A220-4F24-8CA9-EF6DEF9A177E}" type="presParOf" srcId="{3777544B-B05F-4A35-B99B-6569AEFA5AE8}" destId="{07775E9C-469E-43E4-A039-CF357C6B2222}" srcOrd="9" destOrd="0" presId="urn:microsoft.com/office/officeart/2011/layout/HexagonRadial"/>
    <dgm:cxn modelId="{10A99FE1-A468-49D8-B36A-142CED2D8415}" type="presParOf" srcId="{07775E9C-469E-43E4-A039-CF357C6B2222}" destId="{FAE46442-E5B9-4CCA-9FF1-E18794BF932D}" srcOrd="0" destOrd="0" presId="urn:microsoft.com/office/officeart/2011/layout/HexagonRadial"/>
    <dgm:cxn modelId="{96015AB8-3A15-4028-99ED-9F992B3C276C}" type="presParOf" srcId="{3777544B-B05F-4A35-B99B-6569AEFA5AE8}" destId="{5C20B15A-899B-4FB5-9D34-CFFA15B18E98}" srcOrd="10" destOrd="0" presId="urn:microsoft.com/office/officeart/2011/layout/HexagonRadial"/>
    <dgm:cxn modelId="{37D6EC5E-B64D-4DCE-A77D-20F57FAFDD39}" type="presParOf" srcId="{3777544B-B05F-4A35-B99B-6569AEFA5AE8}" destId="{4AA0C4A5-548A-4AA7-AC42-3ADEDBFBF7E6}" srcOrd="11" destOrd="0" presId="urn:microsoft.com/office/officeart/2011/layout/HexagonRadial"/>
    <dgm:cxn modelId="{D8FC487F-729E-4E47-9F01-F02801D46DFF}" type="presParOf" srcId="{4AA0C4A5-548A-4AA7-AC42-3ADEDBFBF7E6}" destId="{74FAA7A5-C9E1-4B8C-A8F8-3A5DAA0E18C5}" srcOrd="0" destOrd="0" presId="urn:microsoft.com/office/officeart/2011/layout/HexagonRadial"/>
    <dgm:cxn modelId="{2FDB7BB0-40B3-4848-85B7-BFB5CFD1B275}" type="presParOf" srcId="{3777544B-B05F-4A35-B99B-6569AEFA5AE8}" destId="{BB550911-3F44-4376-BABC-A86906E0A0D0}"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B6C18B-9600-4A4B-8469-601479ED18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433300E5-AA5E-46A6-AE40-E9FD1FA8BD9A}">
      <dgm:prSet/>
      <dgm:spPr/>
      <dgm:t>
        <a:bodyPr/>
        <a:lstStyle/>
        <a:p>
          <a:r>
            <a:rPr lang="en-GB" dirty="0"/>
            <a:t>Pre-teaching</a:t>
          </a:r>
        </a:p>
      </dgm:t>
    </dgm:pt>
    <dgm:pt modelId="{6DCB97F1-992B-41BF-9792-84AA0B1C8007}" type="parTrans" cxnId="{95D131F1-7142-4AC0-B9CE-E3290C89DCAD}">
      <dgm:prSet/>
      <dgm:spPr/>
      <dgm:t>
        <a:bodyPr/>
        <a:lstStyle/>
        <a:p>
          <a:endParaRPr lang="en-GB"/>
        </a:p>
      </dgm:t>
    </dgm:pt>
    <dgm:pt modelId="{11FE342B-892A-430D-9607-10FA9F7D6633}" type="sibTrans" cxnId="{95D131F1-7142-4AC0-B9CE-E3290C89DCAD}">
      <dgm:prSet/>
      <dgm:spPr/>
      <dgm:t>
        <a:bodyPr/>
        <a:lstStyle/>
        <a:p>
          <a:endParaRPr lang="en-GB"/>
        </a:p>
      </dgm:t>
    </dgm:pt>
    <dgm:pt modelId="{7A7C9F90-A09B-4D77-9423-B6B5597E337C}">
      <dgm:prSet/>
      <dgm:spPr/>
      <dgm:t>
        <a:bodyPr/>
        <a:lstStyle/>
        <a:p>
          <a:r>
            <a:rPr lang="en-GB" dirty="0"/>
            <a:t>Small group interventions</a:t>
          </a:r>
        </a:p>
      </dgm:t>
    </dgm:pt>
    <dgm:pt modelId="{C600B28A-192A-4849-BE91-E1095820E350}" type="parTrans" cxnId="{2BC1AD97-18D0-48ED-A3EE-2A089E5C36B2}">
      <dgm:prSet/>
      <dgm:spPr/>
      <dgm:t>
        <a:bodyPr/>
        <a:lstStyle/>
        <a:p>
          <a:endParaRPr lang="en-GB"/>
        </a:p>
      </dgm:t>
    </dgm:pt>
    <dgm:pt modelId="{364D2F86-0D85-4A5E-8189-E2B2D819C301}" type="sibTrans" cxnId="{2BC1AD97-18D0-48ED-A3EE-2A089E5C36B2}">
      <dgm:prSet/>
      <dgm:spPr/>
      <dgm:t>
        <a:bodyPr/>
        <a:lstStyle/>
        <a:p>
          <a:endParaRPr lang="en-GB"/>
        </a:p>
      </dgm:t>
    </dgm:pt>
    <dgm:pt modelId="{C1478520-CDED-4A86-AE67-9F113D254B5E}">
      <dgm:prSet/>
      <dgm:spPr/>
      <dgm:t>
        <a:bodyPr/>
        <a:lstStyle/>
        <a:p>
          <a:r>
            <a:rPr lang="en-GB" dirty="0"/>
            <a:t>Multi sensory resources</a:t>
          </a:r>
        </a:p>
      </dgm:t>
    </dgm:pt>
    <dgm:pt modelId="{5954739D-04D1-4DCE-8752-9D20DA212EF9}" type="parTrans" cxnId="{9BD53B0A-FE61-489D-88B2-DECF0473E64C}">
      <dgm:prSet/>
      <dgm:spPr/>
      <dgm:t>
        <a:bodyPr/>
        <a:lstStyle/>
        <a:p>
          <a:endParaRPr lang="en-GB"/>
        </a:p>
      </dgm:t>
    </dgm:pt>
    <dgm:pt modelId="{6330A29B-339E-416F-8EB0-12E9659A9C20}" type="sibTrans" cxnId="{9BD53B0A-FE61-489D-88B2-DECF0473E64C}">
      <dgm:prSet/>
      <dgm:spPr/>
      <dgm:t>
        <a:bodyPr/>
        <a:lstStyle/>
        <a:p>
          <a:endParaRPr lang="en-GB"/>
        </a:p>
      </dgm:t>
    </dgm:pt>
    <dgm:pt modelId="{73E79C51-B3A6-4F1A-8744-171ABD507B8D}">
      <dgm:prSet/>
      <dgm:spPr/>
      <dgm:t>
        <a:bodyPr/>
        <a:lstStyle/>
        <a:p>
          <a:r>
            <a:rPr lang="en-GB" dirty="0"/>
            <a:t>Adult support</a:t>
          </a:r>
        </a:p>
      </dgm:t>
    </dgm:pt>
    <dgm:pt modelId="{81E93839-5FB1-495C-BEFE-83FC79E987C1}" type="parTrans" cxnId="{E9BB48F2-4922-4BE5-B2CB-6CE9C7900E5E}">
      <dgm:prSet/>
      <dgm:spPr/>
      <dgm:t>
        <a:bodyPr/>
        <a:lstStyle/>
        <a:p>
          <a:endParaRPr lang="en-GB"/>
        </a:p>
      </dgm:t>
    </dgm:pt>
    <dgm:pt modelId="{75C01D25-C945-4999-8158-6B889A95701A}" type="sibTrans" cxnId="{E9BB48F2-4922-4BE5-B2CB-6CE9C7900E5E}">
      <dgm:prSet/>
      <dgm:spPr/>
      <dgm:t>
        <a:bodyPr/>
        <a:lstStyle/>
        <a:p>
          <a:endParaRPr lang="en-GB"/>
        </a:p>
      </dgm:t>
    </dgm:pt>
    <dgm:pt modelId="{86DA72ED-4064-499B-BAC8-C6C80848F7C8}">
      <dgm:prSet/>
      <dgm:spPr/>
      <dgm:t>
        <a:bodyPr/>
        <a:lstStyle/>
        <a:p>
          <a:r>
            <a:rPr lang="en-GB" dirty="0"/>
            <a:t>Classroom strategies such as movement breaks, extra time, seating arrangements</a:t>
          </a:r>
        </a:p>
      </dgm:t>
    </dgm:pt>
    <dgm:pt modelId="{D395F494-8909-4BD3-AFD8-B2666C08F78B}" type="parTrans" cxnId="{4E50F9DE-09E5-4A9A-AA97-0D841B43EF7C}">
      <dgm:prSet/>
      <dgm:spPr/>
      <dgm:t>
        <a:bodyPr/>
        <a:lstStyle/>
        <a:p>
          <a:endParaRPr lang="en-GB"/>
        </a:p>
      </dgm:t>
    </dgm:pt>
    <dgm:pt modelId="{F28A3CC6-FDB8-42D8-9BBA-BA60C56A8CD8}" type="sibTrans" cxnId="{4E50F9DE-09E5-4A9A-AA97-0D841B43EF7C}">
      <dgm:prSet/>
      <dgm:spPr/>
      <dgm:t>
        <a:bodyPr/>
        <a:lstStyle/>
        <a:p>
          <a:endParaRPr lang="en-GB"/>
        </a:p>
      </dgm:t>
    </dgm:pt>
    <dgm:pt modelId="{2CBC57E5-BF1F-4582-9144-3BB5991FE423}">
      <dgm:prSet/>
      <dgm:spPr/>
      <dgm:t>
        <a:bodyPr/>
        <a:lstStyle/>
        <a:p>
          <a:r>
            <a:rPr lang="en-GB" dirty="0"/>
            <a:t>Access to digital devices such as laptops and learning support software</a:t>
          </a:r>
        </a:p>
      </dgm:t>
    </dgm:pt>
    <dgm:pt modelId="{AF3EAC38-0C65-4377-AF96-ED103E93F43B}" type="parTrans" cxnId="{9C72E95C-1299-4BC7-BA83-90EA64827C22}">
      <dgm:prSet/>
      <dgm:spPr/>
      <dgm:t>
        <a:bodyPr/>
        <a:lstStyle/>
        <a:p>
          <a:endParaRPr lang="en-GB"/>
        </a:p>
      </dgm:t>
    </dgm:pt>
    <dgm:pt modelId="{912378F3-7A67-47EB-9C04-152CD4AA7115}" type="sibTrans" cxnId="{9C72E95C-1299-4BC7-BA83-90EA64827C22}">
      <dgm:prSet/>
      <dgm:spPr/>
      <dgm:t>
        <a:bodyPr/>
        <a:lstStyle/>
        <a:p>
          <a:endParaRPr lang="en-GB"/>
        </a:p>
      </dgm:t>
    </dgm:pt>
    <dgm:pt modelId="{3453652F-0017-4EBF-8D88-B490E59CB63B}">
      <dgm:prSet/>
      <dgm:spPr/>
      <dgm:t>
        <a:bodyPr/>
        <a:lstStyle/>
        <a:p>
          <a:r>
            <a:rPr lang="en-GB" dirty="0"/>
            <a:t>Programmes set by external </a:t>
          </a:r>
          <a:r>
            <a:rPr lang="en-GB" dirty="0">
              <a:latin typeface="Corbel" panose="020B0503020204020204"/>
            </a:rPr>
            <a:t>specialists</a:t>
          </a:r>
          <a:r>
            <a:rPr lang="en-GB" dirty="0"/>
            <a:t> for children with specific additional needs</a:t>
          </a:r>
        </a:p>
      </dgm:t>
    </dgm:pt>
    <dgm:pt modelId="{0A007938-BF68-4949-8BA2-215D70D66D46}" type="parTrans" cxnId="{A447287B-5105-472B-A969-53B2C196E95A}">
      <dgm:prSet/>
      <dgm:spPr/>
      <dgm:t>
        <a:bodyPr/>
        <a:lstStyle/>
        <a:p>
          <a:endParaRPr lang="en-GB"/>
        </a:p>
      </dgm:t>
    </dgm:pt>
    <dgm:pt modelId="{02A03BB1-5AA2-4CF5-8EFB-38D429052C38}" type="sibTrans" cxnId="{A447287B-5105-472B-A969-53B2C196E95A}">
      <dgm:prSet/>
      <dgm:spPr/>
      <dgm:t>
        <a:bodyPr/>
        <a:lstStyle/>
        <a:p>
          <a:endParaRPr lang="en-GB"/>
        </a:p>
      </dgm:t>
    </dgm:pt>
    <dgm:pt modelId="{6ED9AA04-80FD-45DE-9B21-68FC1B476F1D}">
      <dgm:prSet/>
      <dgm:spPr/>
      <dgm:t>
        <a:bodyPr/>
        <a:lstStyle/>
        <a:p>
          <a:r>
            <a:rPr lang="en-GB" dirty="0"/>
            <a:t>Specialist equipment such as writing slopes, pencil grips, coloured overlays </a:t>
          </a:r>
        </a:p>
      </dgm:t>
    </dgm:pt>
    <dgm:pt modelId="{B584696F-F6A1-417E-8CB9-DC2AAFCA6EDF}" type="parTrans" cxnId="{87083408-E0FB-4C13-B836-147E045C89C0}">
      <dgm:prSet/>
      <dgm:spPr/>
      <dgm:t>
        <a:bodyPr/>
        <a:lstStyle/>
        <a:p>
          <a:endParaRPr lang="en-US"/>
        </a:p>
      </dgm:t>
    </dgm:pt>
    <dgm:pt modelId="{F91F170A-FB47-429C-B7AB-9479C7034118}" type="sibTrans" cxnId="{87083408-E0FB-4C13-B836-147E045C89C0}">
      <dgm:prSet/>
      <dgm:spPr/>
      <dgm:t>
        <a:bodyPr/>
        <a:lstStyle/>
        <a:p>
          <a:endParaRPr lang="en-US"/>
        </a:p>
      </dgm:t>
    </dgm:pt>
    <dgm:pt modelId="{BC0E1648-0582-4CF0-BF33-2AFACD6ABEA8}" type="pres">
      <dgm:prSet presAssocID="{23B6C18B-9600-4A4B-8469-601479ED18CB}" presName="diagram" presStyleCnt="0">
        <dgm:presLayoutVars>
          <dgm:dir/>
          <dgm:resizeHandles val="exact"/>
        </dgm:presLayoutVars>
      </dgm:prSet>
      <dgm:spPr/>
    </dgm:pt>
    <dgm:pt modelId="{1517304F-ADCE-46CC-849E-AA00BC72F603}" type="pres">
      <dgm:prSet presAssocID="{433300E5-AA5E-46A6-AE40-E9FD1FA8BD9A}" presName="node" presStyleLbl="node1" presStyleIdx="0" presStyleCnt="8">
        <dgm:presLayoutVars>
          <dgm:bulletEnabled val="1"/>
        </dgm:presLayoutVars>
      </dgm:prSet>
      <dgm:spPr/>
    </dgm:pt>
    <dgm:pt modelId="{79B76BFA-92DC-46D6-9F41-93C8336120D3}" type="pres">
      <dgm:prSet presAssocID="{11FE342B-892A-430D-9607-10FA9F7D6633}" presName="sibTrans" presStyleCnt="0"/>
      <dgm:spPr/>
    </dgm:pt>
    <dgm:pt modelId="{B44ABCB5-BF93-437B-852A-210BC51CCC30}" type="pres">
      <dgm:prSet presAssocID="{7A7C9F90-A09B-4D77-9423-B6B5597E337C}" presName="node" presStyleLbl="node1" presStyleIdx="1" presStyleCnt="8">
        <dgm:presLayoutVars>
          <dgm:bulletEnabled val="1"/>
        </dgm:presLayoutVars>
      </dgm:prSet>
      <dgm:spPr/>
    </dgm:pt>
    <dgm:pt modelId="{D10F8CB0-71D9-441D-9FE6-5FC71F7C4295}" type="pres">
      <dgm:prSet presAssocID="{364D2F86-0D85-4A5E-8189-E2B2D819C301}" presName="sibTrans" presStyleCnt="0"/>
      <dgm:spPr/>
    </dgm:pt>
    <dgm:pt modelId="{614F0440-DEC8-4457-89F1-17A6C1514905}" type="pres">
      <dgm:prSet presAssocID="{C1478520-CDED-4A86-AE67-9F113D254B5E}" presName="node" presStyleLbl="node1" presStyleIdx="2" presStyleCnt="8">
        <dgm:presLayoutVars>
          <dgm:bulletEnabled val="1"/>
        </dgm:presLayoutVars>
      </dgm:prSet>
      <dgm:spPr/>
    </dgm:pt>
    <dgm:pt modelId="{75A1515F-6D68-4B90-A2FF-D3CF73EFDD4A}" type="pres">
      <dgm:prSet presAssocID="{6330A29B-339E-416F-8EB0-12E9659A9C20}" presName="sibTrans" presStyleCnt="0"/>
      <dgm:spPr/>
    </dgm:pt>
    <dgm:pt modelId="{88A66828-153B-4505-9E11-3645EEEEDDF3}" type="pres">
      <dgm:prSet presAssocID="{73E79C51-B3A6-4F1A-8744-171ABD507B8D}" presName="node" presStyleLbl="node1" presStyleIdx="3" presStyleCnt="8">
        <dgm:presLayoutVars>
          <dgm:bulletEnabled val="1"/>
        </dgm:presLayoutVars>
      </dgm:prSet>
      <dgm:spPr/>
    </dgm:pt>
    <dgm:pt modelId="{20CC8FDD-23E9-480E-B21A-8531C2CBF8B2}" type="pres">
      <dgm:prSet presAssocID="{75C01D25-C945-4999-8158-6B889A95701A}" presName="sibTrans" presStyleCnt="0"/>
      <dgm:spPr/>
    </dgm:pt>
    <dgm:pt modelId="{58377DC4-ACF5-4DCE-80F2-A46D1B0E00BF}" type="pres">
      <dgm:prSet presAssocID="{86DA72ED-4064-499B-BAC8-C6C80848F7C8}" presName="node" presStyleLbl="node1" presStyleIdx="4" presStyleCnt="8">
        <dgm:presLayoutVars>
          <dgm:bulletEnabled val="1"/>
        </dgm:presLayoutVars>
      </dgm:prSet>
      <dgm:spPr/>
    </dgm:pt>
    <dgm:pt modelId="{845648D1-36AC-4C4A-A418-0C98212AB73F}" type="pres">
      <dgm:prSet presAssocID="{F28A3CC6-FDB8-42D8-9BBA-BA60C56A8CD8}" presName="sibTrans" presStyleCnt="0"/>
      <dgm:spPr/>
    </dgm:pt>
    <dgm:pt modelId="{E7970979-625E-44F9-A958-1B9B6ABF8DA7}" type="pres">
      <dgm:prSet presAssocID="{2CBC57E5-BF1F-4582-9144-3BB5991FE423}" presName="node" presStyleLbl="node1" presStyleIdx="5" presStyleCnt="8">
        <dgm:presLayoutVars>
          <dgm:bulletEnabled val="1"/>
        </dgm:presLayoutVars>
      </dgm:prSet>
      <dgm:spPr/>
    </dgm:pt>
    <dgm:pt modelId="{68897F76-5E2E-4081-B9BF-FA7C25413539}" type="pres">
      <dgm:prSet presAssocID="{912378F3-7A67-47EB-9C04-152CD4AA7115}" presName="sibTrans" presStyleCnt="0"/>
      <dgm:spPr/>
    </dgm:pt>
    <dgm:pt modelId="{96822E70-33EF-49CB-9517-4E470E358DF9}" type="pres">
      <dgm:prSet presAssocID="{6ED9AA04-80FD-45DE-9B21-68FC1B476F1D}" presName="node" presStyleLbl="node1" presStyleIdx="6" presStyleCnt="8">
        <dgm:presLayoutVars>
          <dgm:bulletEnabled val="1"/>
        </dgm:presLayoutVars>
      </dgm:prSet>
      <dgm:spPr/>
    </dgm:pt>
    <dgm:pt modelId="{AC1BA94E-A4E3-4E27-87F8-FBDB69A71D54}" type="pres">
      <dgm:prSet presAssocID="{F91F170A-FB47-429C-B7AB-9479C7034118}" presName="sibTrans" presStyleCnt="0"/>
      <dgm:spPr/>
    </dgm:pt>
    <dgm:pt modelId="{1243B89B-EB62-4BD3-A805-E052E111934A}" type="pres">
      <dgm:prSet presAssocID="{3453652F-0017-4EBF-8D88-B490E59CB63B}" presName="node" presStyleLbl="node1" presStyleIdx="7" presStyleCnt="8">
        <dgm:presLayoutVars>
          <dgm:bulletEnabled val="1"/>
        </dgm:presLayoutVars>
      </dgm:prSet>
      <dgm:spPr/>
    </dgm:pt>
  </dgm:ptLst>
  <dgm:cxnLst>
    <dgm:cxn modelId="{88201805-D287-4C46-A59E-3D170D053192}" type="presOf" srcId="{73E79C51-B3A6-4F1A-8744-171ABD507B8D}" destId="{88A66828-153B-4505-9E11-3645EEEEDDF3}" srcOrd="0" destOrd="0" presId="urn:microsoft.com/office/officeart/2005/8/layout/default"/>
    <dgm:cxn modelId="{87083408-E0FB-4C13-B836-147E045C89C0}" srcId="{23B6C18B-9600-4A4B-8469-601479ED18CB}" destId="{6ED9AA04-80FD-45DE-9B21-68FC1B476F1D}" srcOrd="6" destOrd="0" parTransId="{B584696F-F6A1-417E-8CB9-DC2AAFCA6EDF}" sibTransId="{F91F170A-FB47-429C-B7AB-9479C7034118}"/>
    <dgm:cxn modelId="{9BD53B0A-FE61-489D-88B2-DECF0473E64C}" srcId="{23B6C18B-9600-4A4B-8469-601479ED18CB}" destId="{C1478520-CDED-4A86-AE67-9F113D254B5E}" srcOrd="2" destOrd="0" parTransId="{5954739D-04D1-4DCE-8752-9D20DA212EF9}" sibTransId="{6330A29B-339E-416F-8EB0-12E9659A9C20}"/>
    <dgm:cxn modelId="{9C72E95C-1299-4BC7-BA83-90EA64827C22}" srcId="{23B6C18B-9600-4A4B-8469-601479ED18CB}" destId="{2CBC57E5-BF1F-4582-9144-3BB5991FE423}" srcOrd="5" destOrd="0" parTransId="{AF3EAC38-0C65-4377-AF96-ED103E93F43B}" sibTransId="{912378F3-7A67-47EB-9C04-152CD4AA7115}"/>
    <dgm:cxn modelId="{F1CA5C70-B8D2-496F-B2BE-B6E240900DEB}" type="presOf" srcId="{7A7C9F90-A09B-4D77-9423-B6B5597E337C}" destId="{B44ABCB5-BF93-437B-852A-210BC51CCC30}" srcOrd="0" destOrd="0" presId="urn:microsoft.com/office/officeart/2005/8/layout/default"/>
    <dgm:cxn modelId="{106C5A70-D489-40B2-BF03-113A54128E68}" type="presOf" srcId="{6ED9AA04-80FD-45DE-9B21-68FC1B476F1D}" destId="{96822E70-33EF-49CB-9517-4E470E358DF9}" srcOrd="0" destOrd="0" presId="urn:microsoft.com/office/officeart/2005/8/layout/default"/>
    <dgm:cxn modelId="{06984A71-2C84-412C-B558-0D8C07E7CD2E}" type="presOf" srcId="{86DA72ED-4064-499B-BAC8-C6C80848F7C8}" destId="{58377DC4-ACF5-4DCE-80F2-A46D1B0E00BF}" srcOrd="0" destOrd="0" presId="urn:microsoft.com/office/officeart/2005/8/layout/default"/>
    <dgm:cxn modelId="{59CE5A78-93BF-4646-8136-AF52849F4A9C}" type="presOf" srcId="{23B6C18B-9600-4A4B-8469-601479ED18CB}" destId="{BC0E1648-0582-4CF0-BF33-2AFACD6ABEA8}" srcOrd="0" destOrd="0" presId="urn:microsoft.com/office/officeart/2005/8/layout/default"/>
    <dgm:cxn modelId="{A447287B-5105-472B-A969-53B2C196E95A}" srcId="{23B6C18B-9600-4A4B-8469-601479ED18CB}" destId="{3453652F-0017-4EBF-8D88-B490E59CB63B}" srcOrd="7" destOrd="0" parTransId="{0A007938-BF68-4949-8BA2-215D70D66D46}" sibTransId="{02A03BB1-5AA2-4CF5-8EFB-38D429052C38}"/>
    <dgm:cxn modelId="{9EE2358A-A8B8-4329-AC4D-48B32E5FE661}" type="presOf" srcId="{433300E5-AA5E-46A6-AE40-E9FD1FA8BD9A}" destId="{1517304F-ADCE-46CC-849E-AA00BC72F603}" srcOrd="0" destOrd="0" presId="urn:microsoft.com/office/officeart/2005/8/layout/default"/>
    <dgm:cxn modelId="{2BC1AD97-18D0-48ED-A3EE-2A089E5C36B2}" srcId="{23B6C18B-9600-4A4B-8469-601479ED18CB}" destId="{7A7C9F90-A09B-4D77-9423-B6B5597E337C}" srcOrd="1" destOrd="0" parTransId="{C600B28A-192A-4849-BE91-E1095820E350}" sibTransId="{364D2F86-0D85-4A5E-8189-E2B2D819C301}"/>
    <dgm:cxn modelId="{26F996B1-0743-442D-A506-71DE78D12F57}" type="presOf" srcId="{3453652F-0017-4EBF-8D88-B490E59CB63B}" destId="{1243B89B-EB62-4BD3-A805-E052E111934A}" srcOrd="0" destOrd="0" presId="urn:microsoft.com/office/officeart/2005/8/layout/default"/>
    <dgm:cxn modelId="{1E76F2C4-CD75-459D-8C09-8F1568DFCBAF}" type="presOf" srcId="{2CBC57E5-BF1F-4582-9144-3BB5991FE423}" destId="{E7970979-625E-44F9-A958-1B9B6ABF8DA7}" srcOrd="0" destOrd="0" presId="urn:microsoft.com/office/officeart/2005/8/layout/default"/>
    <dgm:cxn modelId="{4E50F9DE-09E5-4A9A-AA97-0D841B43EF7C}" srcId="{23B6C18B-9600-4A4B-8469-601479ED18CB}" destId="{86DA72ED-4064-499B-BAC8-C6C80848F7C8}" srcOrd="4" destOrd="0" parTransId="{D395F494-8909-4BD3-AFD8-B2666C08F78B}" sibTransId="{F28A3CC6-FDB8-42D8-9BBA-BA60C56A8CD8}"/>
    <dgm:cxn modelId="{56BAD5E0-9D05-4ED2-B3EF-6DCA27BC926B}" type="presOf" srcId="{C1478520-CDED-4A86-AE67-9F113D254B5E}" destId="{614F0440-DEC8-4457-89F1-17A6C1514905}" srcOrd="0" destOrd="0" presId="urn:microsoft.com/office/officeart/2005/8/layout/default"/>
    <dgm:cxn modelId="{95D131F1-7142-4AC0-B9CE-E3290C89DCAD}" srcId="{23B6C18B-9600-4A4B-8469-601479ED18CB}" destId="{433300E5-AA5E-46A6-AE40-E9FD1FA8BD9A}" srcOrd="0" destOrd="0" parTransId="{6DCB97F1-992B-41BF-9792-84AA0B1C8007}" sibTransId="{11FE342B-892A-430D-9607-10FA9F7D6633}"/>
    <dgm:cxn modelId="{E9BB48F2-4922-4BE5-B2CB-6CE9C7900E5E}" srcId="{23B6C18B-9600-4A4B-8469-601479ED18CB}" destId="{73E79C51-B3A6-4F1A-8744-171ABD507B8D}" srcOrd="3" destOrd="0" parTransId="{81E93839-5FB1-495C-BEFE-83FC79E987C1}" sibTransId="{75C01D25-C945-4999-8158-6B889A95701A}"/>
    <dgm:cxn modelId="{E8CFABCC-D157-4AE6-A181-63E4A5ABC4A7}" type="presParOf" srcId="{BC0E1648-0582-4CF0-BF33-2AFACD6ABEA8}" destId="{1517304F-ADCE-46CC-849E-AA00BC72F603}" srcOrd="0" destOrd="0" presId="urn:microsoft.com/office/officeart/2005/8/layout/default"/>
    <dgm:cxn modelId="{EFEB9ECF-E6AF-4A2B-ACB8-4A6E7A30C568}" type="presParOf" srcId="{BC0E1648-0582-4CF0-BF33-2AFACD6ABEA8}" destId="{79B76BFA-92DC-46D6-9F41-93C8336120D3}" srcOrd="1" destOrd="0" presId="urn:microsoft.com/office/officeart/2005/8/layout/default"/>
    <dgm:cxn modelId="{6C581372-C45F-482C-8892-C4FB00733110}" type="presParOf" srcId="{BC0E1648-0582-4CF0-BF33-2AFACD6ABEA8}" destId="{B44ABCB5-BF93-437B-852A-210BC51CCC30}" srcOrd="2" destOrd="0" presId="urn:microsoft.com/office/officeart/2005/8/layout/default"/>
    <dgm:cxn modelId="{18265A60-9B4C-460B-95F5-A93048D34FA1}" type="presParOf" srcId="{BC0E1648-0582-4CF0-BF33-2AFACD6ABEA8}" destId="{D10F8CB0-71D9-441D-9FE6-5FC71F7C4295}" srcOrd="3" destOrd="0" presId="urn:microsoft.com/office/officeart/2005/8/layout/default"/>
    <dgm:cxn modelId="{149DD7F9-D6CE-484F-8F60-3DA68AB18142}" type="presParOf" srcId="{BC0E1648-0582-4CF0-BF33-2AFACD6ABEA8}" destId="{614F0440-DEC8-4457-89F1-17A6C1514905}" srcOrd="4" destOrd="0" presId="urn:microsoft.com/office/officeart/2005/8/layout/default"/>
    <dgm:cxn modelId="{D97F8025-2038-4B08-81E4-30553E5038E7}" type="presParOf" srcId="{BC0E1648-0582-4CF0-BF33-2AFACD6ABEA8}" destId="{75A1515F-6D68-4B90-A2FF-D3CF73EFDD4A}" srcOrd="5" destOrd="0" presId="urn:microsoft.com/office/officeart/2005/8/layout/default"/>
    <dgm:cxn modelId="{266F43EA-82AC-4BB8-8061-BF030EE7AF1B}" type="presParOf" srcId="{BC0E1648-0582-4CF0-BF33-2AFACD6ABEA8}" destId="{88A66828-153B-4505-9E11-3645EEEEDDF3}" srcOrd="6" destOrd="0" presId="urn:microsoft.com/office/officeart/2005/8/layout/default"/>
    <dgm:cxn modelId="{5136EEBF-DBB7-4425-B138-34ABC3354954}" type="presParOf" srcId="{BC0E1648-0582-4CF0-BF33-2AFACD6ABEA8}" destId="{20CC8FDD-23E9-480E-B21A-8531C2CBF8B2}" srcOrd="7" destOrd="0" presId="urn:microsoft.com/office/officeart/2005/8/layout/default"/>
    <dgm:cxn modelId="{504867FD-6B7E-4547-99D2-3B0F21DB3E5A}" type="presParOf" srcId="{BC0E1648-0582-4CF0-BF33-2AFACD6ABEA8}" destId="{58377DC4-ACF5-4DCE-80F2-A46D1B0E00BF}" srcOrd="8" destOrd="0" presId="urn:microsoft.com/office/officeart/2005/8/layout/default"/>
    <dgm:cxn modelId="{6542B453-3247-4E34-80A8-FE746E758898}" type="presParOf" srcId="{BC0E1648-0582-4CF0-BF33-2AFACD6ABEA8}" destId="{845648D1-36AC-4C4A-A418-0C98212AB73F}" srcOrd="9" destOrd="0" presId="urn:microsoft.com/office/officeart/2005/8/layout/default"/>
    <dgm:cxn modelId="{5CD5D395-0804-481E-9B21-B60E6542163F}" type="presParOf" srcId="{BC0E1648-0582-4CF0-BF33-2AFACD6ABEA8}" destId="{E7970979-625E-44F9-A958-1B9B6ABF8DA7}" srcOrd="10" destOrd="0" presId="urn:microsoft.com/office/officeart/2005/8/layout/default"/>
    <dgm:cxn modelId="{45531583-7614-4D53-ACED-FD44D9D8D866}" type="presParOf" srcId="{BC0E1648-0582-4CF0-BF33-2AFACD6ABEA8}" destId="{68897F76-5E2E-4081-B9BF-FA7C25413539}" srcOrd="11" destOrd="0" presId="urn:microsoft.com/office/officeart/2005/8/layout/default"/>
    <dgm:cxn modelId="{A2630F6F-CD44-4DBE-99CE-D055436B00AF}" type="presParOf" srcId="{BC0E1648-0582-4CF0-BF33-2AFACD6ABEA8}" destId="{96822E70-33EF-49CB-9517-4E470E358DF9}" srcOrd="12" destOrd="0" presId="urn:microsoft.com/office/officeart/2005/8/layout/default"/>
    <dgm:cxn modelId="{F962D813-D6EE-460F-8A0B-7EAA4B6B66FB}" type="presParOf" srcId="{BC0E1648-0582-4CF0-BF33-2AFACD6ABEA8}" destId="{AC1BA94E-A4E3-4E27-87F8-FBDB69A71D54}" srcOrd="13" destOrd="0" presId="urn:microsoft.com/office/officeart/2005/8/layout/default"/>
    <dgm:cxn modelId="{3D325106-0508-44C7-9BB4-ADC8DB893866}" type="presParOf" srcId="{BC0E1648-0582-4CF0-BF33-2AFACD6ABEA8}" destId="{1243B89B-EB62-4BD3-A805-E052E111934A}"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92D869-2B17-4607-BF18-72163F324B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C94F0F90-3CD1-4B14-B22D-BC27B5592B65}">
      <dgm:prSet/>
      <dgm:spPr/>
      <dgm:t>
        <a:bodyPr/>
        <a:lstStyle/>
        <a:p>
          <a:r>
            <a:rPr lang="en-GB" dirty="0"/>
            <a:t>We will provide skilled additional adults to support children, where appropriate.</a:t>
          </a:r>
        </a:p>
      </dgm:t>
    </dgm:pt>
    <dgm:pt modelId="{BF2FD824-C03A-48C3-80FC-C7F8DF8655AC}" type="parTrans" cxnId="{42DC6B99-53A2-4A29-9893-FF6FC85226DC}">
      <dgm:prSet/>
      <dgm:spPr/>
      <dgm:t>
        <a:bodyPr/>
        <a:lstStyle/>
        <a:p>
          <a:endParaRPr lang="en-GB"/>
        </a:p>
      </dgm:t>
    </dgm:pt>
    <dgm:pt modelId="{E6056E4C-5BE7-4F5A-8615-2067DCDC4F2C}" type="sibTrans" cxnId="{42DC6B99-53A2-4A29-9893-FF6FC85226DC}">
      <dgm:prSet/>
      <dgm:spPr/>
      <dgm:t>
        <a:bodyPr/>
        <a:lstStyle/>
        <a:p>
          <a:endParaRPr lang="en-GB"/>
        </a:p>
      </dgm:t>
    </dgm:pt>
    <dgm:pt modelId="{2D86073D-7CD9-4BA1-AE95-31484C42B208}">
      <dgm:prSet/>
      <dgm:spPr/>
      <dgm:t>
        <a:bodyPr/>
        <a:lstStyle/>
        <a:p>
          <a:r>
            <a:rPr lang="en-GB" dirty="0"/>
            <a:t>We will have flexible arrangements to meet the individual needs of children who attend enrichment opportunities. </a:t>
          </a:r>
        </a:p>
      </dgm:t>
    </dgm:pt>
    <dgm:pt modelId="{89EE6921-FCB1-4CDD-9E34-69C8FE06D7B1}" type="parTrans" cxnId="{66F21EAD-C9D9-4006-B632-2ADC7A347797}">
      <dgm:prSet/>
      <dgm:spPr/>
      <dgm:t>
        <a:bodyPr/>
        <a:lstStyle/>
        <a:p>
          <a:endParaRPr lang="en-GB"/>
        </a:p>
      </dgm:t>
    </dgm:pt>
    <dgm:pt modelId="{186AD78C-B65F-45A5-A03C-E748C5787CFB}" type="sibTrans" cxnId="{66F21EAD-C9D9-4006-B632-2ADC7A347797}">
      <dgm:prSet/>
      <dgm:spPr/>
      <dgm:t>
        <a:bodyPr/>
        <a:lstStyle/>
        <a:p>
          <a:endParaRPr lang="en-GB"/>
        </a:p>
      </dgm:t>
    </dgm:pt>
    <dgm:pt modelId="{BE90619E-659F-4D64-92F9-5535E261968F}">
      <dgm:prSet/>
      <dgm:spPr/>
      <dgm:t>
        <a:bodyPr/>
        <a:lstStyle/>
        <a:p>
          <a:r>
            <a:rPr lang="en-GB" dirty="0"/>
            <a:t>Accessing enrichment opportunities will be discussed with parents/ carers and any other external agencies so that accessibility needs are met.</a:t>
          </a:r>
        </a:p>
      </dgm:t>
    </dgm:pt>
    <dgm:pt modelId="{A3024D24-2B73-4A24-A526-0CF2E8D92D81}" type="parTrans" cxnId="{BA9573F6-826D-4C9C-8862-5CF0DA6D5885}">
      <dgm:prSet/>
      <dgm:spPr/>
      <dgm:t>
        <a:bodyPr/>
        <a:lstStyle/>
        <a:p>
          <a:endParaRPr lang="en-GB"/>
        </a:p>
      </dgm:t>
    </dgm:pt>
    <dgm:pt modelId="{CF766974-83B7-43C2-9577-EB90BD0B2C6C}" type="sibTrans" cxnId="{BA9573F6-826D-4C9C-8862-5CF0DA6D5885}">
      <dgm:prSet/>
      <dgm:spPr/>
      <dgm:t>
        <a:bodyPr/>
        <a:lstStyle/>
        <a:p>
          <a:endParaRPr lang="en-GB"/>
        </a:p>
      </dgm:t>
    </dgm:pt>
    <dgm:pt modelId="{7B4313A5-891B-44FA-BF8A-BDA11FDC7354}">
      <dgm:prSet/>
      <dgm:spPr/>
      <dgm:t>
        <a:bodyPr/>
        <a:lstStyle/>
        <a:p>
          <a:r>
            <a:rPr lang="en-GB" dirty="0"/>
            <a:t>We will carry out additional risk assessments and training all adults working with children who have specific needs.</a:t>
          </a:r>
        </a:p>
      </dgm:t>
    </dgm:pt>
    <dgm:pt modelId="{5C5A43A5-5177-49F2-965C-6FC25A5438CC}" type="parTrans" cxnId="{FEFEEEAE-78E5-43D7-9C06-5D34FC743E49}">
      <dgm:prSet/>
      <dgm:spPr/>
      <dgm:t>
        <a:bodyPr/>
        <a:lstStyle/>
        <a:p>
          <a:endParaRPr lang="en-GB"/>
        </a:p>
      </dgm:t>
    </dgm:pt>
    <dgm:pt modelId="{A624456A-65C1-446B-AF3E-C2774BA36679}" type="sibTrans" cxnId="{FEFEEEAE-78E5-43D7-9C06-5D34FC743E49}">
      <dgm:prSet/>
      <dgm:spPr/>
      <dgm:t>
        <a:bodyPr/>
        <a:lstStyle/>
        <a:p>
          <a:endParaRPr lang="en-GB"/>
        </a:p>
      </dgm:t>
    </dgm:pt>
    <dgm:pt modelId="{2684B14C-E2AF-41D9-9869-98465F5B88AC}">
      <dgm:prSet/>
      <dgm:spPr/>
      <dgm:t>
        <a:bodyPr/>
        <a:lstStyle/>
        <a:p>
          <a:r>
            <a:rPr lang="en-GB" dirty="0"/>
            <a:t>We will  look at adult to child ratios and additional resources that may be needed to support individual children when out of school for an educational or residential visit.</a:t>
          </a:r>
        </a:p>
      </dgm:t>
    </dgm:pt>
    <dgm:pt modelId="{8587B642-FAC6-4484-BE9A-5B960CDE22F5}" type="parTrans" cxnId="{E1BDF19A-F8BA-4586-9E89-44F4024F3A1B}">
      <dgm:prSet/>
      <dgm:spPr/>
      <dgm:t>
        <a:bodyPr/>
        <a:lstStyle/>
        <a:p>
          <a:endParaRPr lang="en-GB"/>
        </a:p>
      </dgm:t>
    </dgm:pt>
    <dgm:pt modelId="{D9DF8C3F-F07D-442D-8729-C6A4B0EE0A62}" type="sibTrans" cxnId="{E1BDF19A-F8BA-4586-9E89-44F4024F3A1B}">
      <dgm:prSet/>
      <dgm:spPr/>
      <dgm:t>
        <a:bodyPr/>
        <a:lstStyle/>
        <a:p>
          <a:endParaRPr lang="en-GB"/>
        </a:p>
      </dgm:t>
    </dgm:pt>
    <dgm:pt modelId="{017FA5A0-C531-49AA-941A-F5AC2CB9860B}" type="pres">
      <dgm:prSet presAssocID="{9992D869-2B17-4607-BF18-72163F324B0A}" presName="diagram" presStyleCnt="0">
        <dgm:presLayoutVars>
          <dgm:dir/>
          <dgm:resizeHandles val="exact"/>
        </dgm:presLayoutVars>
      </dgm:prSet>
      <dgm:spPr/>
    </dgm:pt>
    <dgm:pt modelId="{DC240BAE-8879-4E4E-8D82-D0675695281A}" type="pres">
      <dgm:prSet presAssocID="{C94F0F90-3CD1-4B14-B22D-BC27B5592B65}" presName="node" presStyleLbl="node1" presStyleIdx="0" presStyleCnt="5">
        <dgm:presLayoutVars>
          <dgm:bulletEnabled val="1"/>
        </dgm:presLayoutVars>
      </dgm:prSet>
      <dgm:spPr/>
    </dgm:pt>
    <dgm:pt modelId="{548FEA39-F9C3-45D4-A845-3A5B51A1BCD0}" type="pres">
      <dgm:prSet presAssocID="{E6056E4C-5BE7-4F5A-8615-2067DCDC4F2C}" presName="sibTrans" presStyleCnt="0"/>
      <dgm:spPr/>
    </dgm:pt>
    <dgm:pt modelId="{9D962076-26FF-4DD6-BB46-060AE10CAF7D}" type="pres">
      <dgm:prSet presAssocID="{2D86073D-7CD9-4BA1-AE95-31484C42B208}" presName="node" presStyleLbl="node1" presStyleIdx="1" presStyleCnt="5">
        <dgm:presLayoutVars>
          <dgm:bulletEnabled val="1"/>
        </dgm:presLayoutVars>
      </dgm:prSet>
      <dgm:spPr/>
    </dgm:pt>
    <dgm:pt modelId="{D8651130-0B01-4A41-8662-92F0272BC67D}" type="pres">
      <dgm:prSet presAssocID="{186AD78C-B65F-45A5-A03C-E748C5787CFB}" presName="sibTrans" presStyleCnt="0"/>
      <dgm:spPr/>
    </dgm:pt>
    <dgm:pt modelId="{D6D8CE1D-ADAD-4366-95A4-1C7CA07F715E}" type="pres">
      <dgm:prSet presAssocID="{BE90619E-659F-4D64-92F9-5535E261968F}" presName="node" presStyleLbl="node1" presStyleIdx="2" presStyleCnt="5">
        <dgm:presLayoutVars>
          <dgm:bulletEnabled val="1"/>
        </dgm:presLayoutVars>
      </dgm:prSet>
      <dgm:spPr/>
    </dgm:pt>
    <dgm:pt modelId="{457101C0-1F53-4503-BF58-9B0CD91695FF}" type="pres">
      <dgm:prSet presAssocID="{CF766974-83B7-43C2-9577-EB90BD0B2C6C}" presName="sibTrans" presStyleCnt="0"/>
      <dgm:spPr/>
    </dgm:pt>
    <dgm:pt modelId="{587BD26F-68D3-4178-B96C-807B2DB624BB}" type="pres">
      <dgm:prSet presAssocID="{7B4313A5-891B-44FA-BF8A-BDA11FDC7354}" presName="node" presStyleLbl="node1" presStyleIdx="3" presStyleCnt="5">
        <dgm:presLayoutVars>
          <dgm:bulletEnabled val="1"/>
        </dgm:presLayoutVars>
      </dgm:prSet>
      <dgm:spPr/>
    </dgm:pt>
    <dgm:pt modelId="{D130CFAC-CA64-41B1-A1CC-26688BDAFBAC}" type="pres">
      <dgm:prSet presAssocID="{A624456A-65C1-446B-AF3E-C2774BA36679}" presName="sibTrans" presStyleCnt="0"/>
      <dgm:spPr/>
    </dgm:pt>
    <dgm:pt modelId="{A14A6D83-45E2-4A33-8C2B-914FEF00BC03}" type="pres">
      <dgm:prSet presAssocID="{2684B14C-E2AF-41D9-9869-98465F5B88AC}" presName="node" presStyleLbl="node1" presStyleIdx="4" presStyleCnt="5">
        <dgm:presLayoutVars>
          <dgm:bulletEnabled val="1"/>
        </dgm:presLayoutVars>
      </dgm:prSet>
      <dgm:spPr/>
    </dgm:pt>
  </dgm:ptLst>
  <dgm:cxnLst>
    <dgm:cxn modelId="{C4995444-2C2B-49B9-BCFB-B4914BFE961A}" type="presOf" srcId="{2D86073D-7CD9-4BA1-AE95-31484C42B208}" destId="{9D962076-26FF-4DD6-BB46-060AE10CAF7D}" srcOrd="0" destOrd="0" presId="urn:microsoft.com/office/officeart/2005/8/layout/default"/>
    <dgm:cxn modelId="{E5C99667-0CA2-4553-A425-A68FBAAEF34F}" type="presOf" srcId="{7B4313A5-891B-44FA-BF8A-BDA11FDC7354}" destId="{587BD26F-68D3-4178-B96C-807B2DB624BB}" srcOrd="0" destOrd="0" presId="urn:microsoft.com/office/officeart/2005/8/layout/default"/>
    <dgm:cxn modelId="{15673B7A-71B8-4757-AB2F-DE15C544F504}" type="presOf" srcId="{9992D869-2B17-4607-BF18-72163F324B0A}" destId="{017FA5A0-C531-49AA-941A-F5AC2CB9860B}" srcOrd="0" destOrd="0" presId="urn:microsoft.com/office/officeart/2005/8/layout/default"/>
    <dgm:cxn modelId="{42DC6B99-53A2-4A29-9893-FF6FC85226DC}" srcId="{9992D869-2B17-4607-BF18-72163F324B0A}" destId="{C94F0F90-3CD1-4B14-B22D-BC27B5592B65}" srcOrd="0" destOrd="0" parTransId="{BF2FD824-C03A-48C3-80FC-C7F8DF8655AC}" sibTransId="{E6056E4C-5BE7-4F5A-8615-2067DCDC4F2C}"/>
    <dgm:cxn modelId="{E1BDF19A-F8BA-4586-9E89-44F4024F3A1B}" srcId="{9992D869-2B17-4607-BF18-72163F324B0A}" destId="{2684B14C-E2AF-41D9-9869-98465F5B88AC}" srcOrd="4" destOrd="0" parTransId="{8587B642-FAC6-4484-BE9A-5B960CDE22F5}" sibTransId="{D9DF8C3F-F07D-442D-8729-C6A4B0EE0A62}"/>
    <dgm:cxn modelId="{66F21EAD-C9D9-4006-B632-2ADC7A347797}" srcId="{9992D869-2B17-4607-BF18-72163F324B0A}" destId="{2D86073D-7CD9-4BA1-AE95-31484C42B208}" srcOrd="1" destOrd="0" parTransId="{89EE6921-FCB1-4CDD-9E34-69C8FE06D7B1}" sibTransId="{186AD78C-B65F-45A5-A03C-E748C5787CFB}"/>
    <dgm:cxn modelId="{FEFEEEAE-78E5-43D7-9C06-5D34FC743E49}" srcId="{9992D869-2B17-4607-BF18-72163F324B0A}" destId="{7B4313A5-891B-44FA-BF8A-BDA11FDC7354}" srcOrd="3" destOrd="0" parTransId="{5C5A43A5-5177-49F2-965C-6FC25A5438CC}" sibTransId="{A624456A-65C1-446B-AF3E-C2774BA36679}"/>
    <dgm:cxn modelId="{C40D5AB1-8C85-47DD-B5BE-A5F3C01B0C38}" type="presOf" srcId="{2684B14C-E2AF-41D9-9869-98465F5B88AC}" destId="{A14A6D83-45E2-4A33-8C2B-914FEF00BC03}" srcOrd="0" destOrd="0" presId="urn:microsoft.com/office/officeart/2005/8/layout/default"/>
    <dgm:cxn modelId="{4DB3A8EB-190A-470C-90D5-08A02C00B951}" type="presOf" srcId="{BE90619E-659F-4D64-92F9-5535E261968F}" destId="{D6D8CE1D-ADAD-4366-95A4-1C7CA07F715E}" srcOrd="0" destOrd="0" presId="urn:microsoft.com/office/officeart/2005/8/layout/default"/>
    <dgm:cxn modelId="{3875CAEC-706E-44C3-BD6C-04327EAFF2B2}" type="presOf" srcId="{C94F0F90-3CD1-4B14-B22D-BC27B5592B65}" destId="{DC240BAE-8879-4E4E-8D82-D0675695281A}" srcOrd="0" destOrd="0" presId="urn:microsoft.com/office/officeart/2005/8/layout/default"/>
    <dgm:cxn modelId="{BA9573F6-826D-4C9C-8862-5CF0DA6D5885}" srcId="{9992D869-2B17-4607-BF18-72163F324B0A}" destId="{BE90619E-659F-4D64-92F9-5535E261968F}" srcOrd="2" destOrd="0" parTransId="{A3024D24-2B73-4A24-A526-0CF2E8D92D81}" sibTransId="{CF766974-83B7-43C2-9577-EB90BD0B2C6C}"/>
    <dgm:cxn modelId="{BE92F3E2-4395-4F5B-BB2F-68EF91819124}" type="presParOf" srcId="{017FA5A0-C531-49AA-941A-F5AC2CB9860B}" destId="{DC240BAE-8879-4E4E-8D82-D0675695281A}" srcOrd="0" destOrd="0" presId="urn:microsoft.com/office/officeart/2005/8/layout/default"/>
    <dgm:cxn modelId="{291E8279-7E21-422F-9C3B-A41CE0AC3F2B}" type="presParOf" srcId="{017FA5A0-C531-49AA-941A-F5AC2CB9860B}" destId="{548FEA39-F9C3-45D4-A845-3A5B51A1BCD0}" srcOrd="1" destOrd="0" presId="urn:microsoft.com/office/officeart/2005/8/layout/default"/>
    <dgm:cxn modelId="{87C570C9-4E12-4078-A2FA-9619C500CD9E}" type="presParOf" srcId="{017FA5A0-C531-49AA-941A-F5AC2CB9860B}" destId="{9D962076-26FF-4DD6-BB46-060AE10CAF7D}" srcOrd="2" destOrd="0" presId="urn:microsoft.com/office/officeart/2005/8/layout/default"/>
    <dgm:cxn modelId="{E492C578-9427-4AFD-9356-C1EBBDCC1B44}" type="presParOf" srcId="{017FA5A0-C531-49AA-941A-F5AC2CB9860B}" destId="{D8651130-0B01-4A41-8662-92F0272BC67D}" srcOrd="3" destOrd="0" presId="urn:microsoft.com/office/officeart/2005/8/layout/default"/>
    <dgm:cxn modelId="{9F85330A-8388-4224-A195-4281DD23266E}" type="presParOf" srcId="{017FA5A0-C531-49AA-941A-F5AC2CB9860B}" destId="{D6D8CE1D-ADAD-4366-95A4-1C7CA07F715E}" srcOrd="4" destOrd="0" presId="urn:microsoft.com/office/officeart/2005/8/layout/default"/>
    <dgm:cxn modelId="{81065F24-8710-4754-8908-26FCE735D291}" type="presParOf" srcId="{017FA5A0-C531-49AA-941A-F5AC2CB9860B}" destId="{457101C0-1F53-4503-BF58-9B0CD91695FF}" srcOrd="5" destOrd="0" presId="urn:microsoft.com/office/officeart/2005/8/layout/default"/>
    <dgm:cxn modelId="{C4FDFDF7-72CB-46FB-BDF1-9C311B54EDDA}" type="presParOf" srcId="{017FA5A0-C531-49AA-941A-F5AC2CB9860B}" destId="{587BD26F-68D3-4178-B96C-807B2DB624BB}" srcOrd="6" destOrd="0" presId="urn:microsoft.com/office/officeart/2005/8/layout/default"/>
    <dgm:cxn modelId="{4B1D79C0-7B68-458E-8145-D8F7EBFFF9B8}" type="presParOf" srcId="{017FA5A0-C531-49AA-941A-F5AC2CB9860B}" destId="{D130CFAC-CA64-41B1-A1CC-26688BDAFBAC}" srcOrd="7" destOrd="0" presId="urn:microsoft.com/office/officeart/2005/8/layout/default"/>
    <dgm:cxn modelId="{27988A36-C0B9-4BA7-B3B6-2BFAA7100382}" type="presParOf" srcId="{017FA5A0-C531-49AA-941A-F5AC2CB9860B}" destId="{A14A6D83-45E2-4A33-8C2B-914FEF00BC0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AE36CD-4115-4B91-8672-FEC9B566468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5E211D96-9F29-45C3-84CD-31E831354662}">
      <dgm:prSet phldrT="[Text]" custT="1"/>
      <dgm:spPr/>
      <dgm:t>
        <a:bodyPr/>
        <a:lstStyle/>
        <a:p>
          <a:r>
            <a:rPr lang="en-GB" sz="1400" dirty="0"/>
            <a:t>A whole school ethos that understands and supports children’s individual pastoral, social and medical needs.</a:t>
          </a:r>
        </a:p>
      </dgm:t>
    </dgm:pt>
    <dgm:pt modelId="{B4BB6CD9-4314-431F-811E-24473CE42120}" type="parTrans" cxnId="{5F0B4870-187C-4F75-914A-213B9E49F642}">
      <dgm:prSet/>
      <dgm:spPr/>
      <dgm:t>
        <a:bodyPr/>
        <a:lstStyle/>
        <a:p>
          <a:endParaRPr lang="en-GB"/>
        </a:p>
      </dgm:t>
    </dgm:pt>
    <dgm:pt modelId="{5A55163A-D064-4329-8527-A6582888E08B}" type="sibTrans" cxnId="{5F0B4870-187C-4F75-914A-213B9E49F642}">
      <dgm:prSet/>
      <dgm:spPr/>
      <dgm:t>
        <a:bodyPr/>
        <a:lstStyle/>
        <a:p>
          <a:endParaRPr lang="en-GB"/>
        </a:p>
      </dgm:t>
    </dgm:pt>
    <dgm:pt modelId="{1FDF45C6-040A-4216-B065-A638424BA1BE}">
      <dgm:prSet phldrT="[Text]" custT="1"/>
      <dgm:spPr/>
      <dgm:t>
        <a:bodyPr/>
        <a:lstStyle/>
        <a:p>
          <a:r>
            <a:rPr lang="en-GB" sz="1400" dirty="0"/>
            <a:t>Polar Bear Club: lunchtime provision for those children needing small group, supported playtime.</a:t>
          </a:r>
        </a:p>
      </dgm:t>
    </dgm:pt>
    <dgm:pt modelId="{EFA0B83A-BABE-419A-9D79-9E5BA1F37CD0}" type="parTrans" cxnId="{C1D9067D-5F84-483D-840E-1DFF3E10E677}">
      <dgm:prSet/>
      <dgm:spPr/>
      <dgm:t>
        <a:bodyPr/>
        <a:lstStyle/>
        <a:p>
          <a:endParaRPr lang="en-GB"/>
        </a:p>
      </dgm:t>
    </dgm:pt>
    <dgm:pt modelId="{8AB7D45D-9828-498B-B010-92FF7B7356B8}" type="sibTrans" cxnId="{C1D9067D-5F84-483D-840E-1DFF3E10E677}">
      <dgm:prSet/>
      <dgm:spPr/>
      <dgm:t>
        <a:bodyPr/>
        <a:lstStyle/>
        <a:p>
          <a:endParaRPr lang="en-GB"/>
        </a:p>
      </dgm:t>
    </dgm:pt>
    <dgm:pt modelId="{ABDFEB92-E323-46FF-AFF8-AE696899721A}">
      <dgm:prSet phldrT="[Text]" custT="1"/>
      <dgm:spPr/>
      <dgm:t>
        <a:bodyPr/>
        <a:lstStyle/>
        <a:p>
          <a:r>
            <a:rPr lang="en-GB" sz="1400" dirty="0"/>
            <a:t>An Inclusion Team covering special needs, behaviour, wellbeing and mental health.  </a:t>
          </a:r>
        </a:p>
      </dgm:t>
    </dgm:pt>
    <dgm:pt modelId="{F7BF034F-42C3-4B05-840F-0F5AB16A1307}" type="parTrans" cxnId="{0BADE3AC-296C-4681-9A86-8434DF3314FF}">
      <dgm:prSet/>
      <dgm:spPr/>
      <dgm:t>
        <a:bodyPr/>
        <a:lstStyle/>
        <a:p>
          <a:endParaRPr lang="en-GB"/>
        </a:p>
      </dgm:t>
    </dgm:pt>
    <dgm:pt modelId="{DA980447-422C-416E-A8B5-1AA858CC3011}" type="sibTrans" cxnId="{0BADE3AC-296C-4681-9A86-8434DF3314FF}">
      <dgm:prSet/>
      <dgm:spPr/>
      <dgm:t>
        <a:bodyPr/>
        <a:lstStyle/>
        <a:p>
          <a:endParaRPr lang="en-GB"/>
        </a:p>
      </dgm:t>
    </dgm:pt>
    <dgm:pt modelId="{9A5BE637-77F5-4F07-99FC-49E1C9FC7AB8}">
      <dgm:prSet custT="1"/>
      <dgm:spPr/>
      <dgm:t>
        <a:bodyPr/>
        <a:lstStyle/>
        <a:p>
          <a:r>
            <a:rPr lang="en-GB" sz="1400" dirty="0"/>
            <a:t>Care plans for children requiring medication, medical support or intimate care. </a:t>
          </a:r>
        </a:p>
      </dgm:t>
    </dgm:pt>
    <dgm:pt modelId="{4CAB5080-E6E9-49B2-8220-AE72E1CD1BF5}" type="parTrans" cxnId="{B78B8FDE-88F4-42C6-B924-890374DAFE31}">
      <dgm:prSet/>
      <dgm:spPr/>
      <dgm:t>
        <a:bodyPr/>
        <a:lstStyle/>
        <a:p>
          <a:endParaRPr lang="en-GB"/>
        </a:p>
      </dgm:t>
    </dgm:pt>
    <dgm:pt modelId="{20F8E8EA-F78F-495D-A4C7-189709BDE950}" type="sibTrans" cxnId="{B78B8FDE-88F4-42C6-B924-890374DAFE31}">
      <dgm:prSet/>
      <dgm:spPr/>
      <dgm:t>
        <a:bodyPr/>
        <a:lstStyle/>
        <a:p>
          <a:endParaRPr lang="en-GB"/>
        </a:p>
      </dgm:t>
    </dgm:pt>
    <dgm:pt modelId="{140BF3E2-DD4F-4DD6-8445-D69594422944}">
      <dgm:prSet custT="1"/>
      <dgm:spPr/>
      <dgm:t>
        <a:bodyPr/>
        <a:lstStyle/>
        <a:p>
          <a:r>
            <a:rPr lang="en-GB" sz="1400" dirty="0"/>
            <a:t>Support during transition between year groups and the move to secondary school. </a:t>
          </a:r>
          <a:endParaRPr lang="en-GB" sz="5100" dirty="0"/>
        </a:p>
      </dgm:t>
    </dgm:pt>
    <dgm:pt modelId="{D5FE56F9-E483-4591-A3B8-E0D050543B1F}" type="parTrans" cxnId="{D92740F0-04F0-4170-9A62-55DB2ACA82C0}">
      <dgm:prSet/>
      <dgm:spPr/>
      <dgm:t>
        <a:bodyPr/>
        <a:lstStyle/>
        <a:p>
          <a:endParaRPr lang="en-GB"/>
        </a:p>
      </dgm:t>
    </dgm:pt>
    <dgm:pt modelId="{F575EA30-4B2C-4303-AAAC-5384F405E42B}" type="sibTrans" cxnId="{D92740F0-04F0-4170-9A62-55DB2ACA82C0}">
      <dgm:prSet/>
      <dgm:spPr/>
      <dgm:t>
        <a:bodyPr/>
        <a:lstStyle/>
        <a:p>
          <a:endParaRPr lang="en-GB"/>
        </a:p>
      </dgm:t>
    </dgm:pt>
    <dgm:pt modelId="{1E26D346-D1D1-49AF-A56F-67850AEDBE18}" type="pres">
      <dgm:prSet presAssocID="{24AE36CD-4115-4B91-8672-FEC9B5664685}" presName="diagram" presStyleCnt="0">
        <dgm:presLayoutVars>
          <dgm:dir/>
          <dgm:resizeHandles val="exact"/>
        </dgm:presLayoutVars>
      </dgm:prSet>
      <dgm:spPr/>
    </dgm:pt>
    <dgm:pt modelId="{15284420-A716-4DC6-BE01-49D394A94F5F}" type="pres">
      <dgm:prSet presAssocID="{5E211D96-9F29-45C3-84CD-31E831354662}" presName="node" presStyleLbl="node1" presStyleIdx="0" presStyleCnt="5" custScaleX="113333" custScaleY="121369">
        <dgm:presLayoutVars>
          <dgm:bulletEnabled val="1"/>
        </dgm:presLayoutVars>
      </dgm:prSet>
      <dgm:spPr/>
    </dgm:pt>
    <dgm:pt modelId="{4B2839C7-1B65-4659-947B-068AC61111EC}" type="pres">
      <dgm:prSet presAssocID="{5A55163A-D064-4329-8527-A6582888E08B}" presName="sibTrans" presStyleCnt="0"/>
      <dgm:spPr/>
    </dgm:pt>
    <dgm:pt modelId="{C9FE3D5E-830F-49A7-A711-B86CBC263560}" type="pres">
      <dgm:prSet presAssocID="{1FDF45C6-040A-4216-B065-A638424BA1BE}" presName="node" presStyleLbl="node1" presStyleIdx="1" presStyleCnt="5" custScaleX="109146" custScaleY="121369">
        <dgm:presLayoutVars>
          <dgm:bulletEnabled val="1"/>
        </dgm:presLayoutVars>
      </dgm:prSet>
      <dgm:spPr/>
    </dgm:pt>
    <dgm:pt modelId="{3F69F09A-9A84-4F2C-9AE0-5A95B019E308}" type="pres">
      <dgm:prSet presAssocID="{8AB7D45D-9828-498B-B010-92FF7B7356B8}" presName="sibTrans" presStyleCnt="0"/>
      <dgm:spPr/>
    </dgm:pt>
    <dgm:pt modelId="{5DD480F9-2276-45D8-B621-32EE24404758}" type="pres">
      <dgm:prSet presAssocID="{ABDFEB92-E323-46FF-AFF8-AE696899721A}" presName="node" presStyleLbl="node1" presStyleIdx="2" presStyleCnt="5" custScaleY="125353">
        <dgm:presLayoutVars>
          <dgm:bulletEnabled val="1"/>
        </dgm:presLayoutVars>
      </dgm:prSet>
      <dgm:spPr/>
    </dgm:pt>
    <dgm:pt modelId="{A5CD07B7-FD1D-4D1A-B09E-1359874F44DE}" type="pres">
      <dgm:prSet presAssocID="{DA980447-422C-416E-A8B5-1AA858CC3011}" presName="sibTrans" presStyleCnt="0"/>
      <dgm:spPr/>
    </dgm:pt>
    <dgm:pt modelId="{2613875C-1381-42B5-8F81-6A0789E1BD87}" type="pres">
      <dgm:prSet presAssocID="{9A5BE637-77F5-4F07-99FC-49E1C9FC7AB8}" presName="node" presStyleLbl="node1" presStyleIdx="3" presStyleCnt="5" custScaleY="125353">
        <dgm:presLayoutVars>
          <dgm:bulletEnabled val="1"/>
        </dgm:presLayoutVars>
      </dgm:prSet>
      <dgm:spPr/>
    </dgm:pt>
    <dgm:pt modelId="{DEEE7855-CD26-4E5F-9DF2-829F77B6A3BD}" type="pres">
      <dgm:prSet presAssocID="{20F8E8EA-F78F-495D-A4C7-189709BDE950}" presName="sibTrans" presStyleCnt="0"/>
      <dgm:spPr/>
    </dgm:pt>
    <dgm:pt modelId="{C34C4DD0-1B26-48DE-A7A8-5C854B07A6AB}" type="pres">
      <dgm:prSet presAssocID="{140BF3E2-DD4F-4DD6-8445-D69594422944}" presName="node" presStyleLbl="node1" presStyleIdx="4" presStyleCnt="5" custScaleY="125353">
        <dgm:presLayoutVars>
          <dgm:bulletEnabled val="1"/>
        </dgm:presLayoutVars>
      </dgm:prSet>
      <dgm:spPr/>
    </dgm:pt>
  </dgm:ptLst>
  <dgm:cxnLst>
    <dgm:cxn modelId="{29E56924-0D3F-443C-957E-143212517DB5}" type="presOf" srcId="{140BF3E2-DD4F-4DD6-8445-D69594422944}" destId="{C34C4DD0-1B26-48DE-A7A8-5C854B07A6AB}" srcOrd="0" destOrd="0" presId="urn:microsoft.com/office/officeart/2005/8/layout/default"/>
    <dgm:cxn modelId="{91DF3B3B-E9D7-46CC-8A77-BA31B3F97BB6}" type="presOf" srcId="{ABDFEB92-E323-46FF-AFF8-AE696899721A}" destId="{5DD480F9-2276-45D8-B621-32EE24404758}" srcOrd="0" destOrd="0" presId="urn:microsoft.com/office/officeart/2005/8/layout/default"/>
    <dgm:cxn modelId="{31CB994D-1FCF-4B1C-93AE-1B5A3C4E137D}" type="presOf" srcId="{1FDF45C6-040A-4216-B065-A638424BA1BE}" destId="{C9FE3D5E-830F-49A7-A711-B86CBC263560}" srcOrd="0" destOrd="0" presId="urn:microsoft.com/office/officeart/2005/8/layout/default"/>
    <dgm:cxn modelId="{903A2C4F-2061-4D51-8132-2BFF23284D75}" type="presOf" srcId="{24AE36CD-4115-4B91-8672-FEC9B5664685}" destId="{1E26D346-D1D1-49AF-A56F-67850AEDBE18}" srcOrd="0" destOrd="0" presId="urn:microsoft.com/office/officeart/2005/8/layout/default"/>
    <dgm:cxn modelId="{5F0B4870-187C-4F75-914A-213B9E49F642}" srcId="{24AE36CD-4115-4B91-8672-FEC9B5664685}" destId="{5E211D96-9F29-45C3-84CD-31E831354662}" srcOrd="0" destOrd="0" parTransId="{B4BB6CD9-4314-431F-811E-24473CE42120}" sibTransId="{5A55163A-D064-4329-8527-A6582888E08B}"/>
    <dgm:cxn modelId="{E9213051-E120-41EA-8F63-191B3319DD04}" type="presOf" srcId="{9A5BE637-77F5-4F07-99FC-49E1C9FC7AB8}" destId="{2613875C-1381-42B5-8F81-6A0789E1BD87}" srcOrd="0" destOrd="0" presId="urn:microsoft.com/office/officeart/2005/8/layout/default"/>
    <dgm:cxn modelId="{C1D9067D-5F84-483D-840E-1DFF3E10E677}" srcId="{24AE36CD-4115-4B91-8672-FEC9B5664685}" destId="{1FDF45C6-040A-4216-B065-A638424BA1BE}" srcOrd="1" destOrd="0" parTransId="{EFA0B83A-BABE-419A-9D79-9E5BA1F37CD0}" sibTransId="{8AB7D45D-9828-498B-B010-92FF7B7356B8}"/>
    <dgm:cxn modelId="{0BADE3AC-296C-4681-9A86-8434DF3314FF}" srcId="{24AE36CD-4115-4B91-8672-FEC9B5664685}" destId="{ABDFEB92-E323-46FF-AFF8-AE696899721A}" srcOrd="2" destOrd="0" parTransId="{F7BF034F-42C3-4B05-840F-0F5AB16A1307}" sibTransId="{DA980447-422C-416E-A8B5-1AA858CC3011}"/>
    <dgm:cxn modelId="{B78B8FDE-88F4-42C6-B924-890374DAFE31}" srcId="{24AE36CD-4115-4B91-8672-FEC9B5664685}" destId="{9A5BE637-77F5-4F07-99FC-49E1C9FC7AB8}" srcOrd="3" destOrd="0" parTransId="{4CAB5080-E6E9-49B2-8220-AE72E1CD1BF5}" sibTransId="{20F8E8EA-F78F-495D-A4C7-189709BDE950}"/>
    <dgm:cxn modelId="{7EB5B3E1-F9A4-4E94-B606-9C89D7C7A122}" type="presOf" srcId="{5E211D96-9F29-45C3-84CD-31E831354662}" destId="{15284420-A716-4DC6-BE01-49D394A94F5F}" srcOrd="0" destOrd="0" presId="urn:microsoft.com/office/officeart/2005/8/layout/default"/>
    <dgm:cxn modelId="{D92740F0-04F0-4170-9A62-55DB2ACA82C0}" srcId="{24AE36CD-4115-4B91-8672-FEC9B5664685}" destId="{140BF3E2-DD4F-4DD6-8445-D69594422944}" srcOrd="4" destOrd="0" parTransId="{D5FE56F9-E483-4591-A3B8-E0D050543B1F}" sibTransId="{F575EA30-4B2C-4303-AAAC-5384F405E42B}"/>
    <dgm:cxn modelId="{CC285D3F-50F2-4288-8E92-5D693E0E3330}" type="presParOf" srcId="{1E26D346-D1D1-49AF-A56F-67850AEDBE18}" destId="{15284420-A716-4DC6-BE01-49D394A94F5F}" srcOrd="0" destOrd="0" presId="urn:microsoft.com/office/officeart/2005/8/layout/default"/>
    <dgm:cxn modelId="{C5C89DB7-1415-456B-9D4C-D17553153209}" type="presParOf" srcId="{1E26D346-D1D1-49AF-A56F-67850AEDBE18}" destId="{4B2839C7-1B65-4659-947B-068AC61111EC}" srcOrd="1" destOrd="0" presId="urn:microsoft.com/office/officeart/2005/8/layout/default"/>
    <dgm:cxn modelId="{D88426A6-ABE3-4BA2-90F6-B41003197788}" type="presParOf" srcId="{1E26D346-D1D1-49AF-A56F-67850AEDBE18}" destId="{C9FE3D5E-830F-49A7-A711-B86CBC263560}" srcOrd="2" destOrd="0" presId="urn:microsoft.com/office/officeart/2005/8/layout/default"/>
    <dgm:cxn modelId="{E2978849-938D-4ED8-BA9B-744F0B988A10}" type="presParOf" srcId="{1E26D346-D1D1-49AF-A56F-67850AEDBE18}" destId="{3F69F09A-9A84-4F2C-9AE0-5A95B019E308}" srcOrd="3" destOrd="0" presId="urn:microsoft.com/office/officeart/2005/8/layout/default"/>
    <dgm:cxn modelId="{A88ED599-E7A3-43DC-A5BD-F50B6F3A5CCD}" type="presParOf" srcId="{1E26D346-D1D1-49AF-A56F-67850AEDBE18}" destId="{5DD480F9-2276-45D8-B621-32EE24404758}" srcOrd="4" destOrd="0" presId="urn:microsoft.com/office/officeart/2005/8/layout/default"/>
    <dgm:cxn modelId="{3D26BDF3-A9B3-4BD9-81A9-65A497E66EE3}" type="presParOf" srcId="{1E26D346-D1D1-49AF-A56F-67850AEDBE18}" destId="{A5CD07B7-FD1D-4D1A-B09E-1359874F44DE}" srcOrd="5" destOrd="0" presId="urn:microsoft.com/office/officeart/2005/8/layout/default"/>
    <dgm:cxn modelId="{6F5C15EB-0C81-47A0-A5DC-D5088516CDA4}" type="presParOf" srcId="{1E26D346-D1D1-49AF-A56F-67850AEDBE18}" destId="{2613875C-1381-42B5-8F81-6A0789E1BD87}" srcOrd="6" destOrd="0" presId="urn:microsoft.com/office/officeart/2005/8/layout/default"/>
    <dgm:cxn modelId="{43E18881-D9D1-4017-8A1A-6C9833FA20A3}" type="presParOf" srcId="{1E26D346-D1D1-49AF-A56F-67850AEDBE18}" destId="{DEEE7855-CD26-4E5F-9DF2-829F77B6A3BD}" srcOrd="7" destOrd="0" presId="urn:microsoft.com/office/officeart/2005/8/layout/default"/>
    <dgm:cxn modelId="{3706EAAD-25F2-4EC8-8F26-83DA5118024B}" type="presParOf" srcId="{1E26D346-D1D1-49AF-A56F-67850AEDBE18}" destId="{C34C4DD0-1B26-48DE-A7A8-5C854B07A6AB}"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D4AB6CB-DD8E-464E-BDE4-5E1DC95AFD1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28B3E35C-4EC2-484C-AD32-50C800A11291}">
      <dgm:prSet phldrT="[Text]"/>
      <dgm:spPr/>
      <dgm:t>
        <a:bodyPr/>
        <a:lstStyle/>
        <a:p>
          <a:r>
            <a:rPr lang="en-GB" dirty="0"/>
            <a:t>Pastoral</a:t>
          </a:r>
        </a:p>
        <a:p>
          <a:r>
            <a:rPr lang="en-GB" dirty="0"/>
            <a:t>Support </a:t>
          </a:r>
        </a:p>
      </dgm:t>
    </dgm:pt>
    <dgm:pt modelId="{F9FDC9A1-A79F-4ABA-9527-017E6C6902B8}" type="parTrans" cxnId="{DC31E698-7F4D-4788-BAB4-C2876A6880AD}">
      <dgm:prSet/>
      <dgm:spPr/>
      <dgm:t>
        <a:bodyPr/>
        <a:lstStyle/>
        <a:p>
          <a:endParaRPr lang="en-GB"/>
        </a:p>
      </dgm:t>
    </dgm:pt>
    <dgm:pt modelId="{B1B0524F-EE5C-4284-9F2C-7B5FACE718DC}" type="sibTrans" cxnId="{DC31E698-7F4D-4788-BAB4-C2876A6880AD}">
      <dgm:prSet/>
      <dgm:spPr/>
      <dgm:t>
        <a:bodyPr/>
        <a:lstStyle/>
        <a:p>
          <a:endParaRPr lang="en-GB"/>
        </a:p>
      </dgm:t>
    </dgm:pt>
    <dgm:pt modelId="{CF3E7D35-BE03-4A6F-95E0-71B9531ED25F}">
      <dgm:prSet phldrT="[Text]"/>
      <dgm:spPr/>
      <dgm:t>
        <a:bodyPr/>
        <a:lstStyle/>
        <a:p>
          <a:r>
            <a:rPr lang="en-GB" dirty="0"/>
            <a:t>Counselling </a:t>
          </a:r>
        </a:p>
      </dgm:t>
    </dgm:pt>
    <dgm:pt modelId="{F03DF102-BAA8-492C-B6CA-EFC078ED36C0}" type="parTrans" cxnId="{D872B314-6D9D-4EF6-AC48-EF151F195570}">
      <dgm:prSet/>
      <dgm:spPr/>
      <dgm:t>
        <a:bodyPr/>
        <a:lstStyle/>
        <a:p>
          <a:endParaRPr lang="en-GB"/>
        </a:p>
      </dgm:t>
    </dgm:pt>
    <dgm:pt modelId="{142D8AF9-9B77-43E7-9C25-F3BD96E6214D}" type="sibTrans" cxnId="{D872B314-6D9D-4EF6-AC48-EF151F195570}">
      <dgm:prSet/>
      <dgm:spPr/>
      <dgm:t>
        <a:bodyPr/>
        <a:lstStyle/>
        <a:p>
          <a:endParaRPr lang="en-GB"/>
        </a:p>
      </dgm:t>
    </dgm:pt>
    <dgm:pt modelId="{2BDC1B53-E581-4625-93E3-8060DE0A2239}">
      <dgm:prSet phldrT="[Text]"/>
      <dgm:spPr/>
      <dgm:t>
        <a:bodyPr/>
        <a:lstStyle/>
        <a:p>
          <a:r>
            <a:rPr lang="en-GB" dirty="0"/>
            <a:t>Family Support worker</a:t>
          </a:r>
        </a:p>
      </dgm:t>
    </dgm:pt>
    <dgm:pt modelId="{270B3419-7C1A-45E9-9DD9-423BD6EB90FB}" type="parTrans" cxnId="{F74E4C12-4496-4C85-A763-C88B5C48FCB7}">
      <dgm:prSet/>
      <dgm:spPr/>
      <dgm:t>
        <a:bodyPr/>
        <a:lstStyle/>
        <a:p>
          <a:endParaRPr lang="en-GB"/>
        </a:p>
      </dgm:t>
    </dgm:pt>
    <dgm:pt modelId="{3FA885F8-4D13-4478-ACF4-28E01A11FB6B}" type="sibTrans" cxnId="{F74E4C12-4496-4C85-A763-C88B5C48FCB7}">
      <dgm:prSet/>
      <dgm:spPr/>
      <dgm:t>
        <a:bodyPr/>
        <a:lstStyle/>
        <a:p>
          <a:endParaRPr lang="en-GB"/>
        </a:p>
      </dgm:t>
    </dgm:pt>
    <dgm:pt modelId="{94494E69-5D04-4C25-9452-4A86252654BC}">
      <dgm:prSet phldrT="[Text]"/>
      <dgm:spPr/>
      <dgm:t>
        <a:bodyPr/>
        <a:lstStyle/>
        <a:p>
          <a:r>
            <a:rPr lang="en-GB" dirty="0"/>
            <a:t>Home School Liaison</a:t>
          </a:r>
        </a:p>
      </dgm:t>
    </dgm:pt>
    <dgm:pt modelId="{89691A09-4EB2-49D3-9A06-A9D3149A06E1}" type="parTrans" cxnId="{7E509385-AB74-4BEF-982C-1E3B90CE84D2}">
      <dgm:prSet/>
      <dgm:spPr/>
      <dgm:t>
        <a:bodyPr/>
        <a:lstStyle/>
        <a:p>
          <a:endParaRPr lang="en-GB"/>
        </a:p>
      </dgm:t>
    </dgm:pt>
    <dgm:pt modelId="{AD408B38-6749-49A4-8888-BA2F9C7D7E74}" type="sibTrans" cxnId="{7E509385-AB74-4BEF-982C-1E3B90CE84D2}">
      <dgm:prSet/>
      <dgm:spPr/>
      <dgm:t>
        <a:bodyPr/>
        <a:lstStyle/>
        <a:p>
          <a:endParaRPr lang="en-GB"/>
        </a:p>
      </dgm:t>
    </dgm:pt>
    <dgm:pt modelId="{405CE9BF-C7DD-4719-A624-FDA3DE89FEEF}">
      <dgm:prSet phldrT="[Text]"/>
      <dgm:spPr/>
      <dgm:t>
        <a:bodyPr/>
        <a:lstStyle/>
        <a:p>
          <a:r>
            <a:rPr lang="en-GB" dirty="0"/>
            <a:t>EAL support in and out of class</a:t>
          </a:r>
        </a:p>
      </dgm:t>
    </dgm:pt>
    <dgm:pt modelId="{0F73CB4D-5AC1-457E-9D87-556CE071964B}" type="parTrans" cxnId="{FFCC91B5-B6F3-4E22-B370-4A5EB45A16FD}">
      <dgm:prSet/>
      <dgm:spPr/>
      <dgm:t>
        <a:bodyPr/>
        <a:lstStyle/>
        <a:p>
          <a:endParaRPr lang="en-GB"/>
        </a:p>
      </dgm:t>
    </dgm:pt>
    <dgm:pt modelId="{0EB47AA7-8B6F-4540-B12D-EAD0C1431D87}" type="sibTrans" cxnId="{FFCC91B5-B6F3-4E22-B370-4A5EB45A16FD}">
      <dgm:prSet/>
      <dgm:spPr/>
      <dgm:t>
        <a:bodyPr/>
        <a:lstStyle/>
        <a:p>
          <a:endParaRPr lang="en-GB"/>
        </a:p>
      </dgm:t>
    </dgm:pt>
    <dgm:pt modelId="{A4EF40D3-5DCE-46D7-9FB4-B2B42117E095}">
      <dgm:prSet/>
      <dgm:spPr/>
      <dgm:t>
        <a:bodyPr/>
        <a:lstStyle/>
        <a:p>
          <a:r>
            <a:rPr lang="en-GB" dirty="0"/>
            <a:t>Social skills groups</a:t>
          </a:r>
        </a:p>
      </dgm:t>
    </dgm:pt>
    <dgm:pt modelId="{40B0E70F-DE15-43DB-999B-38FC6066BBF9}" type="parTrans" cxnId="{B683D76F-EE3B-4D85-9FA7-536F4B513337}">
      <dgm:prSet/>
      <dgm:spPr/>
      <dgm:t>
        <a:bodyPr/>
        <a:lstStyle/>
        <a:p>
          <a:endParaRPr lang="en-GB"/>
        </a:p>
      </dgm:t>
    </dgm:pt>
    <dgm:pt modelId="{15FF3998-3377-4146-A798-34C8B17AD7C7}" type="sibTrans" cxnId="{B683D76F-EE3B-4D85-9FA7-536F4B513337}">
      <dgm:prSet/>
      <dgm:spPr/>
      <dgm:t>
        <a:bodyPr/>
        <a:lstStyle/>
        <a:p>
          <a:endParaRPr lang="en-GB"/>
        </a:p>
      </dgm:t>
    </dgm:pt>
    <dgm:pt modelId="{873FC488-4DBF-47D1-96A2-85E956E3F64F}">
      <dgm:prSet/>
      <dgm:spPr/>
      <dgm:t>
        <a:bodyPr/>
        <a:lstStyle/>
        <a:p>
          <a:r>
            <a:rPr lang="en-GB" dirty="0"/>
            <a:t>Emotional skills groups</a:t>
          </a:r>
        </a:p>
      </dgm:t>
    </dgm:pt>
    <dgm:pt modelId="{8BC8F272-A8B1-4D92-97AD-7C9D760EAE47}" type="parTrans" cxnId="{B8AEE043-BB96-4F7F-A0AE-6CB008832EBA}">
      <dgm:prSet/>
      <dgm:spPr/>
      <dgm:t>
        <a:bodyPr/>
        <a:lstStyle/>
        <a:p>
          <a:endParaRPr lang="en-GB"/>
        </a:p>
      </dgm:t>
    </dgm:pt>
    <dgm:pt modelId="{85D66BC3-C2F6-449A-92BC-7AB27BD4554C}" type="sibTrans" cxnId="{B8AEE043-BB96-4F7F-A0AE-6CB008832EBA}">
      <dgm:prSet/>
      <dgm:spPr/>
      <dgm:t>
        <a:bodyPr/>
        <a:lstStyle/>
        <a:p>
          <a:endParaRPr lang="en-GB"/>
        </a:p>
      </dgm:t>
    </dgm:pt>
    <dgm:pt modelId="{735A0E22-5573-4E4E-89DD-9734FCDD1CD4}">
      <dgm:prSet/>
      <dgm:spPr/>
      <dgm:t>
        <a:bodyPr/>
        <a:lstStyle/>
        <a:p>
          <a:r>
            <a:rPr lang="en-GB"/>
            <a:t>1 to 1 support in class</a:t>
          </a:r>
        </a:p>
      </dgm:t>
    </dgm:pt>
    <dgm:pt modelId="{5C87F1FA-3A8C-4E89-B77C-0FD9DB2E197A}" type="parTrans" cxnId="{435109C9-8FDA-4AB1-85CD-674C0203A053}">
      <dgm:prSet/>
      <dgm:spPr/>
      <dgm:t>
        <a:bodyPr/>
        <a:lstStyle/>
        <a:p>
          <a:endParaRPr lang="en-GB"/>
        </a:p>
      </dgm:t>
    </dgm:pt>
    <dgm:pt modelId="{79221C34-FDBD-4FBE-8AE3-7BDFAE2D83CA}" type="sibTrans" cxnId="{435109C9-8FDA-4AB1-85CD-674C0203A053}">
      <dgm:prSet/>
      <dgm:spPr/>
      <dgm:t>
        <a:bodyPr/>
        <a:lstStyle/>
        <a:p>
          <a:endParaRPr lang="en-GB"/>
        </a:p>
      </dgm:t>
    </dgm:pt>
    <dgm:pt modelId="{7A7158CA-7F25-4C76-9E39-6827C6A55215}">
      <dgm:prSet/>
      <dgm:spPr/>
      <dgm:t>
        <a:bodyPr/>
        <a:lstStyle/>
        <a:p>
          <a:r>
            <a:rPr lang="en-GB"/>
            <a:t>1 to 1 support out of class</a:t>
          </a:r>
        </a:p>
      </dgm:t>
    </dgm:pt>
    <dgm:pt modelId="{C38B561D-7967-4C7B-B3B1-86D75CFBFCE7}" type="parTrans" cxnId="{34389911-4C87-4987-B9EF-4059F7ACF28B}">
      <dgm:prSet/>
      <dgm:spPr/>
      <dgm:t>
        <a:bodyPr/>
        <a:lstStyle/>
        <a:p>
          <a:endParaRPr lang="en-GB"/>
        </a:p>
      </dgm:t>
    </dgm:pt>
    <dgm:pt modelId="{49529D9A-4CA8-43A6-9599-AA486C738167}" type="sibTrans" cxnId="{34389911-4C87-4987-B9EF-4059F7ACF28B}">
      <dgm:prSet/>
      <dgm:spPr/>
      <dgm:t>
        <a:bodyPr/>
        <a:lstStyle/>
        <a:p>
          <a:endParaRPr lang="en-GB"/>
        </a:p>
      </dgm:t>
    </dgm:pt>
    <dgm:pt modelId="{20940AB6-AEED-47E7-9C51-39091826EE4B}">
      <dgm:prSet/>
      <dgm:spPr/>
      <dgm:t>
        <a:bodyPr/>
        <a:lstStyle/>
        <a:p>
          <a:r>
            <a:rPr lang="en-GB" dirty="0"/>
            <a:t>Pastoral leadership</a:t>
          </a:r>
        </a:p>
      </dgm:t>
    </dgm:pt>
    <dgm:pt modelId="{904FB747-363B-4C73-B57E-EA9229095F43}" type="parTrans" cxnId="{16594C0F-A2F6-4128-A441-B8C00294E5E6}">
      <dgm:prSet/>
      <dgm:spPr/>
      <dgm:t>
        <a:bodyPr/>
        <a:lstStyle/>
        <a:p>
          <a:endParaRPr lang="en-GB"/>
        </a:p>
      </dgm:t>
    </dgm:pt>
    <dgm:pt modelId="{3980F85A-3DC0-46C3-9CBD-6FAAAECEE18B}" type="sibTrans" cxnId="{16594C0F-A2F6-4128-A441-B8C00294E5E6}">
      <dgm:prSet/>
      <dgm:spPr/>
      <dgm:t>
        <a:bodyPr/>
        <a:lstStyle/>
        <a:p>
          <a:endParaRPr lang="en-GB"/>
        </a:p>
      </dgm:t>
    </dgm:pt>
    <dgm:pt modelId="{154FAF22-EAA3-494E-9150-DCF026F92F13}">
      <dgm:prSet/>
      <dgm:spPr/>
      <dgm:t>
        <a:bodyPr/>
        <a:lstStyle/>
        <a:p>
          <a:r>
            <a:rPr lang="en-GB"/>
            <a:t>School Council</a:t>
          </a:r>
        </a:p>
      </dgm:t>
    </dgm:pt>
    <dgm:pt modelId="{6E3E0BA5-5EDE-436F-8237-3F5C4BA7C6D3}" type="parTrans" cxnId="{9C991A2B-52FE-4270-895E-7BAA54EE33DC}">
      <dgm:prSet/>
      <dgm:spPr/>
      <dgm:t>
        <a:bodyPr/>
        <a:lstStyle/>
        <a:p>
          <a:endParaRPr lang="en-GB"/>
        </a:p>
      </dgm:t>
    </dgm:pt>
    <dgm:pt modelId="{47F9F74E-0E36-4BBB-B7AA-FB2E9B656F9C}" type="sibTrans" cxnId="{9C991A2B-52FE-4270-895E-7BAA54EE33DC}">
      <dgm:prSet/>
      <dgm:spPr/>
      <dgm:t>
        <a:bodyPr/>
        <a:lstStyle/>
        <a:p>
          <a:endParaRPr lang="en-GB"/>
        </a:p>
      </dgm:t>
    </dgm:pt>
    <dgm:pt modelId="{A2C7A0D2-3072-446D-A8BD-7009FE8AEAFE}">
      <dgm:prSet/>
      <dgm:spPr/>
      <dgm:t>
        <a:bodyPr/>
        <a:lstStyle/>
        <a:p>
          <a:r>
            <a:rPr lang="en-GB"/>
            <a:t>PSHE lessons</a:t>
          </a:r>
        </a:p>
      </dgm:t>
    </dgm:pt>
    <dgm:pt modelId="{2B706165-C287-4FAB-9C95-7EC77AD8CE2F}" type="parTrans" cxnId="{D4E62247-5F6F-4885-BB15-B2FB5B1F4642}">
      <dgm:prSet/>
      <dgm:spPr/>
      <dgm:t>
        <a:bodyPr/>
        <a:lstStyle/>
        <a:p>
          <a:endParaRPr lang="en-GB"/>
        </a:p>
      </dgm:t>
    </dgm:pt>
    <dgm:pt modelId="{B659E136-2FF6-4395-A0A1-74D344987BFA}" type="sibTrans" cxnId="{D4E62247-5F6F-4885-BB15-B2FB5B1F4642}">
      <dgm:prSet/>
      <dgm:spPr/>
      <dgm:t>
        <a:bodyPr/>
        <a:lstStyle/>
        <a:p>
          <a:endParaRPr lang="en-GB"/>
        </a:p>
      </dgm:t>
    </dgm:pt>
    <dgm:pt modelId="{90BCD661-9139-441A-BE96-816DDC10B9B1}">
      <dgm:prSet/>
      <dgm:spPr/>
      <dgm:t>
        <a:bodyPr/>
        <a:lstStyle/>
        <a:p>
          <a:r>
            <a:rPr lang="en-GB" dirty="0"/>
            <a:t>Mental Health leadership</a:t>
          </a:r>
        </a:p>
      </dgm:t>
    </dgm:pt>
    <dgm:pt modelId="{66A032A3-0AFC-4901-84C2-8D5D0DAC0752}" type="parTrans" cxnId="{ECA924E4-DF2E-4FD7-99B6-B71AC05DF1ED}">
      <dgm:prSet/>
      <dgm:spPr/>
      <dgm:t>
        <a:bodyPr/>
        <a:lstStyle/>
        <a:p>
          <a:endParaRPr lang="en-GB"/>
        </a:p>
      </dgm:t>
    </dgm:pt>
    <dgm:pt modelId="{D7EE31D9-7D92-41E7-ABA2-10AFF1F2BD07}" type="sibTrans" cxnId="{ECA924E4-DF2E-4FD7-99B6-B71AC05DF1ED}">
      <dgm:prSet/>
      <dgm:spPr/>
      <dgm:t>
        <a:bodyPr/>
        <a:lstStyle/>
        <a:p>
          <a:endParaRPr lang="en-GB"/>
        </a:p>
      </dgm:t>
    </dgm:pt>
    <dgm:pt modelId="{40A12F16-94AA-4273-90CF-DABA715C0F17}">
      <dgm:prSet/>
      <dgm:spPr/>
      <dgm:t>
        <a:bodyPr/>
        <a:lstStyle/>
        <a:p>
          <a:r>
            <a:rPr lang="en-GB" dirty="0"/>
            <a:t>Behaviour support</a:t>
          </a:r>
        </a:p>
      </dgm:t>
    </dgm:pt>
    <dgm:pt modelId="{DE66D337-C8F3-4350-8BDB-D2CC8DF011D7}" type="parTrans" cxnId="{346C6B00-4032-49D9-A8DA-865B580F8D5D}">
      <dgm:prSet/>
      <dgm:spPr/>
      <dgm:t>
        <a:bodyPr/>
        <a:lstStyle/>
        <a:p>
          <a:endParaRPr lang="en-GB"/>
        </a:p>
      </dgm:t>
    </dgm:pt>
    <dgm:pt modelId="{4F2FC764-B2D8-469A-BEEF-F4F6E9011156}" type="sibTrans" cxnId="{346C6B00-4032-49D9-A8DA-865B580F8D5D}">
      <dgm:prSet/>
      <dgm:spPr/>
      <dgm:t>
        <a:bodyPr/>
        <a:lstStyle/>
        <a:p>
          <a:endParaRPr lang="en-GB"/>
        </a:p>
      </dgm:t>
    </dgm:pt>
    <dgm:pt modelId="{357225C6-6F34-48A7-B1EA-C148D1AEFFE0}">
      <dgm:prSet/>
      <dgm:spPr/>
      <dgm:t>
        <a:bodyPr/>
        <a:lstStyle/>
        <a:p>
          <a:endParaRPr lang="en-GB"/>
        </a:p>
      </dgm:t>
    </dgm:pt>
    <dgm:pt modelId="{F8C66C8B-7F24-4451-897B-8E7BA56376AC}" type="parTrans" cxnId="{5A0ABE10-97FA-46D6-BC24-3E52D2D65CA3}">
      <dgm:prSet/>
      <dgm:spPr/>
      <dgm:t>
        <a:bodyPr/>
        <a:lstStyle/>
        <a:p>
          <a:endParaRPr lang="en-GB"/>
        </a:p>
      </dgm:t>
    </dgm:pt>
    <dgm:pt modelId="{974B235C-2515-4152-B3D0-6D717F18F97C}" type="sibTrans" cxnId="{5A0ABE10-97FA-46D6-BC24-3E52D2D65CA3}">
      <dgm:prSet/>
      <dgm:spPr/>
      <dgm:t>
        <a:bodyPr/>
        <a:lstStyle/>
        <a:p>
          <a:endParaRPr lang="en-GB"/>
        </a:p>
      </dgm:t>
    </dgm:pt>
    <dgm:pt modelId="{0EF51A3C-D6E8-4EA5-ACDD-C946F97C629D}" type="pres">
      <dgm:prSet presAssocID="{CD4AB6CB-DD8E-464E-BDE4-5E1DC95AFD18}" presName="Name0" presStyleCnt="0">
        <dgm:presLayoutVars>
          <dgm:chMax val="1"/>
          <dgm:dir/>
          <dgm:animLvl val="ctr"/>
          <dgm:resizeHandles val="exact"/>
        </dgm:presLayoutVars>
      </dgm:prSet>
      <dgm:spPr/>
    </dgm:pt>
    <dgm:pt modelId="{5E7CDC76-6DF1-4086-80F8-E0C849589A96}" type="pres">
      <dgm:prSet presAssocID="{28B3E35C-4EC2-484C-AD32-50C800A11291}" presName="centerShape" presStyleLbl="node0" presStyleIdx="0" presStyleCnt="1" custScaleX="277561" custScaleY="231381"/>
      <dgm:spPr/>
    </dgm:pt>
    <dgm:pt modelId="{43DEC115-E3BD-4124-838C-2CD7BF788353}" type="pres">
      <dgm:prSet presAssocID="{F03DF102-BAA8-492C-B6CA-EFC078ED36C0}" presName="parTrans" presStyleLbl="sibTrans2D1" presStyleIdx="0" presStyleCnt="13"/>
      <dgm:spPr/>
    </dgm:pt>
    <dgm:pt modelId="{FB11F6CC-50F9-4271-AA0C-DA82D7115162}" type="pres">
      <dgm:prSet presAssocID="{F03DF102-BAA8-492C-B6CA-EFC078ED36C0}" presName="connectorText" presStyleLbl="sibTrans2D1" presStyleIdx="0" presStyleCnt="13"/>
      <dgm:spPr/>
    </dgm:pt>
    <dgm:pt modelId="{CA44430F-9CCE-466A-8EF0-69214FF74C01}" type="pres">
      <dgm:prSet presAssocID="{CF3E7D35-BE03-4A6F-95E0-71B9531ED25F}" presName="node" presStyleLbl="node1" presStyleIdx="0" presStyleCnt="13">
        <dgm:presLayoutVars>
          <dgm:bulletEnabled val="1"/>
        </dgm:presLayoutVars>
      </dgm:prSet>
      <dgm:spPr/>
    </dgm:pt>
    <dgm:pt modelId="{4F9557BB-52C5-4189-90A7-F33266593606}" type="pres">
      <dgm:prSet presAssocID="{270B3419-7C1A-45E9-9DD9-423BD6EB90FB}" presName="parTrans" presStyleLbl="sibTrans2D1" presStyleIdx="1" presStyleCnt="13"/>
      <dgm:spPr/>
    </dgm:pt>
    <dgm:pt modelId="{FF5A9256-F867-491A-A02E-463147F2E704}" type="pres">
      <dgm:prSet presAssocID="{270B3419-7C1A-45E9-9DD9-423BD6EB90FB}" presName="connectorText" presStyleLbl="sibTrans2D1" presStyleIdx="1" presStyleCnt="13"/>
      <dgm:spPr/>
    </dgm:pt>
    <dgm:pt modelId="{304E7E43-735B-4759-802D-FC3501FF5042}" type="pres">
      <dgm:prSet presAssocID="{2BDC1B53-E581-4625-93E3-8060DE0A2239}" presName="node" presStyleLbl="node1" presStyleIdx="1" presStyleCnt="13">
        <dgm:presLayoutVars>
          <dgm:bulletEnabled val="1"/>
        </dgm:presLayoutVars>
      </dgm:prSet>
      <dgm:spPr/>
    </dgm:pt>
    <dgm:pt modelId="{F7102227-6EE0-489E-A826-CBA8B9BFDD91}" type="pres">
      <dgm:prSet presAssocID="{89691A09-4EB2-49D3-9A06-A9D3149A06E1}" presName="parTrans" presStyleLbl="sibTrans2D1" presStyleIdx="2" presStyleCnt="13"/>
      <dgm:spPr/>
    </dgm:pt>
    <dgm:pt modelId="{939AD1BC-D68A-45C8-9B8E-42C58EA4D7DE}" type="pres">
      <dgm:prSet presAssocID="{89691A09-4EB2-49D3-9A06-A9D3149A06E1}" presName="connectorText" presStyleLbl="sibTrans2D1" presStyleIdx="2" presStyleCnt="13"/>
      <dgm:spPr/>
    </dgm:pt>
    <dgm:pt modelId="{D68EB361-5299-4122-AC19-FD82A37FE5A3}" type="pres">
      <dgm:prSet presAssocID="{94494E69-5D04-4C25-9452-4A86252654BC}" presName="node" presStyleLbl="node1" presStyleIdx="2" presStyleCnt="13">
        <dgm:presLayoutVars>
          <dgm:bulletEnabled val="1"/>
        </dgm:presLayoutVars>
      </dgm:prSet>
      <dgm:spPr/>
    </dgm:pt>
    <dgm:pt modelId="{8B2CD679-BF4D-480D-A2B8-8E18E0E09AD8}" type="pres">
      <dgm:prSet presAssocID="{0F73CB4D-5AC1-457E-9D87-556CE071964B}" presName="parTrans" presStyleLbl="sibTrans2D1" presStyleIdx="3" presStyleCnt="13"/>
      <dgm:spPr/>
    </dgm:pt>
    <dgm:pt modelId="{FB37DCFC-9460-4A1D-A793-F0E872575515}" type="pres">
      <dgm:prSet presAssocID="{0F73CB4D-5AC1-457E-9D87-556CE071964B}" presName="connectorText" presStyleLbl="sibTrans2D1" presStyleIdx="3" presStyleCnt="13"/>
      <dgm:spPr/>
    </dgm:pt>
    <dgm:pt modelId="{20AECBAE-73D3-4DE0-A70E-4FD94F34AF5C}" type="pres">
      <dgm:prSet presAssocID="{405CE9BF-C7DD-4719-A624-FDA3DE89FEEF}" presName="node" presStyleLbl="node1" presStyleIdx="3" presStyleCnt="13">
        <dgm:presLayoutVars>
          <dgm:bulletEnabled val="1"/>
        </dgm:presLayoutVars>
      </dgm:prSet>
      <dgm:spPr/>
    </dgm:pt>
    <dgm:pt modelId="{5BA6EE74-8E36-487C-B3AA-CC266E175028}" type="pres">
      <dgm:prSet presAssocID="{40B0E70F-DE15-43DB-999B-38FC6066BBF9}" presName="parTrans" presStyleLbl="sibTrans2D1" presStyleIdx="4" presStyleCnt="13"/>
      <dgm:spPr/>
    </dgm:pt>
    <dgm:pt modelId="{45BD2CFF-3A6D-42CD-883C-46E92740B572}" type="pres">
      <dgm:prSet presAssocID="{40B0E70F-DE15-43DB-999B-38FC6066BBF9}" presName="connectorText" presStyleLbl="sibTrans2D1" presStyleIdx="4" presStyleCnt="13"/>
      <dgm:spPr/>
    </dgm:pt>
    <dgm:pt modelId="{45D0F26B-585B-41B5-9787-1948FE67F8C2}" type="pres">
      <dgm:prSet presAssocID="{A4EF40D3-5DCE-46D7-9FB4-B2B42117E095}" presName="node" presStyleLbl="node1" presStyleIdx="4" presStyleCnt="13">
        <dgm:presLayoutVars>
          <dgm:bulletEnabled val="1"/>
        </dgm:presLayoutVars>
      </dgm:prSet>
      <dgm:spPr/>
    </dgm:pt>
    <dgm:pt modelId="{BE067798-21CA-4DA6-9B85-A5447329AD8F}" type="pres">
      <dgm:prSet presAssocID="{8BC8F272-A8B1-4D92-97AD-7C9D760EAE47}" presName="parTrans" presStyleLbl="sibTrans2D1" presStyleIdx="5" presStyleCnt="13"/>
      <dgm:spPr/>
    </dgm:pt>
    <dgm:pt modelId="{AB59BF36-B19F-4A9A-BFC6-0886DD9B12DC}" type="pres">
      <dgm:prSet presAssocID="{8BC8F272-A8B1-4D92-97AD-7C9D760EAE47}" presName="connectorText" presStyleLbl="sibTrans2D1" presStyleIdx="5" presStyleCnt="13"/>
      <dgm:spPr/>
    </dgm:pt>
    <dgm:pt modelId="{A0E3DBB6-C5AF-44FA-A5E5-E90034A8CD32}" type="pres">
      <dgm:prSet presAssocID="{873FC488-4DBF-47D1-96A2-85E956E3F64F}" presName="node" presStyleLbl="node1" presStyleIdx="5" presStyleCnt="13">
        <dgm:presLayoutVars>
          <dgm:bulletEnabled val="1"/>
        </dgm:presLayoutVars>
      </dgm:prSet>
      <dgm:spPr/>
    </dgm:pt>
    <dgm:pt modelId="{66BBE3FE-8AD8-45D9-A911-77062F3F72C2}" type="pres">
      <dgm:prSet presAssocID="{5C87F1FA-3A8C-4E89-B77C-0FD9DB2E197A}" presName="parTrans" presStyleLbl="sibTrans2D1" presStyleIdx="6" presStyleCnt="13"/>
      <dgm:spPr/>
    </dgm:pt>
    <dgm:pt modelId="{D450F4B4-EE22-436A-86D1-2BC9B9DD6766}" type="pres">
      <dgm:prSet presAssocID="{5C87F1FA-3A8C-4E89-B77C-0FD9DB2E197A}" presName="connectorText" presStyleLbl="sibTrans2D1" presStyleIdx="6" presStyleCnt="13"/>
      <dgm:spPr/>
    </dgm:pt>
    <dgm:pt modelId="{607B7C03-165B-4396-8ECC-88D9F072AFAD}" type="pres">
      <dgm:prSet presAssocID="{735A0E22-5573-4E4E-89DD-9734FCDD1CD4}" presName="node" presStyleLbl="node1" presStyleIdx="6" presStyleCnt="13">
        <dgm:presLayoutVars>
          <dgm:bulletEnabled val="1"/>
        </dgm:presLayoutVars>
      </dgm:prSet>
      <dgm:spPr/>
    </dgm:pt>
    <dgm:pt modelId="{5C039BAD-EC3E-43A7-9DF0-29C5EE92A820}" type="pres">
      <dgm:prSet presAssocID="{C38B561D-7967-4C7B-B3B1-86D75CFBFCE7}" presName="parTrans" presStyleLbl="sibTrans2D1" presStyleIdx="7" presStyleCnt="13"/>
      <dgm:spPr/>
    </dgm:pt>
    <dgm:pt modelId="{01965A55-B80E-4D99-BBEB-FEEA6B231F36}" type="pres">
      <dgm:prSet presAssocID="{C38B561D-7967-4C7B-B3B1-86D75CFBFCE7}" presName="connectorText" presStyleLbl="sibTrans2D1" presStyleIdx="7" presStyleCnt="13"/>
      <dgm:spPr/>
    </dgm:pt>
    <dgm:pt modelId="{99750077-A5DB-4020-82B3-560FC7D17AC8}" type="pres">
      <dgm:prSet presAssocID="{7A7158CA-7F25-4C76-9E39-6827C6A55215}" presName="node" presStyleLbl="node1" presStyleIdx="7" presStyleCnt="13">
        <dgm:presLayoutVars>
          <dgm:bulletEnabled val="1"/>
        </dgm:presLayoutVars>
      </dgm:prSet>
      <dgm:spPr/>
    </dgm:pt>
    <dgm:pt modelId="{2CB3EE7E-EE2D-4903-A659-6ACE28B3AC05}" type="pres">
      <dgm:prSet presAssocID="{904FB747-363B-4C73-B57E-EA9229095F43}" presName="parTrans" presStyleLbl="sibTrans2D1" presStyleIdx="8" presStyleCnt="13"/>
      <dgm:spPr/>
    </dgm:pt>
    <dgm:pt modelId="{A73136D7-50FE-4811-A2DB-5CCAFD2B1C5E}" type="pres">
      <dgm:prSet presAssocID="{904FB747-363B-4C73-B57E-EA9229095F43}" presName="connectorText" presStyleLbl="sibTrans2D1" presStyleIdx="8" presStyleCnt="13"/>
      <dgm:spPr/>
    </dgm:pt>
    <dgm:pt modelId="{E1156476-72B7-4642-89D1-9D261ED09D23}" type="pres">
      <dgm:prSet presAssocID="{20940AB6-AEED-47E7-9C51-39091826EE4B}" presName="node" presStyleLbl="node1" presStyleIdx="8" presStyleCnt="13">
        <dgm:presLayoutVars>
          <dgm:bulletEnabled val="1"/>
        </dgm:presLayoutVars>
      </dgm:prSet>
      <dgm:spPr/>
    </dgm:pt>
    <dgm:pt modelId="{3FC8796E-A5A8-4F1C-B364-ADDA16257F6C}" type="pres">
      <dgm:prSet presAssocID="{6E3E0BA5-5EDE-436F-8237-3F5C4BA7C6D3}" presName="parTrans" presStyleLbl="sibTrans2D1" presStyleIdx="9" presStyleCnt="13"/>
      <dgm:spPr/>
    </dgm:pt>
    <dgm:pt modelId="{E7FB33BE-1088-4A7F-AAE8-35693858B886}" type="pres">
      <dgm:prSet presAssocID="{6E3E0BA5-5EDE-436F-8237-3F5C4BA7C6D3}" presName="connectorText" presStyleLbl="sibTrans2D1" presStyleIdx="9" presStyleCnt="13"/>
      <dgm:spPr/>
    </dgm:pt>
    <dgm:pt modelId="{C5652683-C36F-408F-8584-D6FE29A6524D}" type="pres">
      <dgm:prSet presAssocID="{154FAF22-EAA3-494E-9150-DCF026F92F13}" presName="node" presStyleLbl="node1" presStyleIdx="9" presStyleCnt="13">
        <dgm:presLayoutVars>
          <dgm:bulletEnabled val="1"/>
        </dgm:presLayoutVars>
      </dgm:prSet>
      <dgm:spPr/>
    </dgm:pt>
    <dgm:pt modelId="{4C31D045-AC0C-48EC-AF3E-CAAFFCC8CB24}" type="pres">
      <dgm:prSet presAssocID="{2B706165-C287-4FAB-9C95-7EC77AD8CE2F}" presName="parTrans" presStyleLbl="sibTrans2D1" presStyleIdx="10" presStyleCnt="13"/>
      <dgm:spPr/>
    </dgm:pt>
    <dgm:pt modelId="{B1F871B2-EA3D-4A84-B547-56301AE79AC3}" type="pres">
      <dgm:prSet presAssocID="{2B706165-C287-4FAB-9C95-7EC77AD8CE2F}" presName="connectorText" presStyleLbl="sibTrans2D1" presStyleIdx="10" presStyleCnt="13"/>
      <dgm:spPr/>
    </dgm:pt>
    <dgm:pt modelId="{EF7203B9-D6DE-438E-8761-90589D2C89E2}" type="pres">
      <dgm:prSet presAssocID="{A2C7A0D2-3072-446D-A8BD-7009FE8AEAFE}" presName="node" presStyleLbl="node1" presStyleIdx="10" presStyleCnt="13">
        <dgm:presLayoutVars>
          <dgm:bulletEnabled val="1"/>
        </dgm:presLayoutVars>
      </dgm:prSet>
      <dgm:spPr/>
    </dgm:pt>
    <dgm:pt modelId="{E6D26D01-1504-4FBD-BF0E-4182A06CC10A}" type="pres">
      <dgm:prSet presAssocID="{66A032A3-0AFC-4901-84C2-8D5D0DAC0752}" presName="parTrans" presStyleLbl="sibTrans2D1" presStyleIdx="11" presStyleCnt="13"/>
      <dgm:spPr/>
    </dgm:pt>
    <dgm:pt modelId="{3B846E45-D898-4ADA-8BEB-BD783DB3FEEC}" type="pres">
      <dgm:prSet presAssocID="{66A032A3-0AFC-4901-84C2-8D5D0DAC0752}" presName="connectorText" presStyleLbl="sibTrans2D1" presStyleIdx="11" presStyleCnt="13"/>
      <dgm:spPr/>
    </dgm:pt>
    <dgm:pt modelId="{23BD2B83-13C6-4A7C-8D31-34884F0800B2}" type="pres">
      <dgm:prSet presAssocID="{90BCD661-9139-441A-BE96-816DDC10B9B1}" presName="node" presStyleLbl="node1" presStyleIdx="11" presStyleCnt="13">
        <dgm:presLayoutVars>
          <dgm:bulletEnabled val="1"/>
        </dgm:presLayoutVars>
      </dgm:prSet>
      <dgm:spPr/>
    </dgm:pt>
    <dgm:pt modelId="{5143A559-2968-49B1-B697-AF6256D4C86B}" type="pres">
      <dgm:prSet presAssocID="{DE66D337-C8F3-4350-8BDB-D2CC8DF011D7}" presName="parTrans" presStyleLbl="sibTrans2D1" presStyleIdx="12" presStyleCnt="13"/>
      <dgm:spPr/>
    </dgm:pt>
    <dgm:pt modelId="{7351EC6D-6D33-4530-AE26-2C57359C5436}" type="pres">
      <dgm:prSet presAssocID="{DE66D337-C8F3-4350-8BDB-D2CC8DF011D7}" presName="connectorText" presStyleLbl="sibTrans2D1" presStyleIdx="12" presStyleCnt="13"/>
      <dgm:spPr/>
    </dgm:pt>
    <dgm:pt modelId="{EC6860EF-EA00-4491-A200-8C5F4512C586}" type="pres">
      <dgm:prSet presAssocID="{40A12F16-94AA-4273-90CF-DABA715C0F17}" presName="node" presStyleLbl="node1" presStyleIdx="12" presStyleCnt="13">
        <dgm:presLayoutVars>
          <dgm:bulletEnabled val="1"/>
        </dgm:presLayoutVars>
      </dgm:prSet>
      <dgm:spPr/>
    </dgm:pt>
  </dgm:ptLst>
  <dgm:cxnLst>
    <dgm:cxn modelId="{346C6B00-4032-49D9-A8DA-865B580F8D5D}" srcId="{28B3E35C-4EC2-484C-AD32-50C800A11291}" destId="{40A12F16-94AA-4273-90CF-DABA715C0F17}" srcOrd="12" destOrd="0" parTransId="{DE66D337-C8F3-4350-8BDB-D2CC8DF011D7}" sibTransId="{4F2FC764-B2D8-469A-BEEF-F4F6E9011156}"/>
    <dgm:cxn modelId="{A6494008-9F7A-46A9-8C8D-A7DE7059FAD2}" type="presOf" srcId="{C38B561D-7967-4C7B-B3B1-86D75CFBFCE7}" destId="{01965A55-B80E-4D99-BBEB-FEEA6B231F36}" srcOrd="1" destOrd="0" presId="urn:microsoft.com/office/officeart/2005/8/layout/radial5"/>
    <dgm:cxn modelId="{CEC3BC08-1156-4DD1-8832-26EA87463270}" type="presOf" srcId="{904FB747-363B-4C73-B57E-EA9229095F43}" destId="{2CB3EE7E-EE2D-4903-A659-6ACE28B3AC05}" srcOrd="0" destOrd="0" presId="urn:microsoft.com/office/officeart/2005/8/layout/radial5"/>
    <dgm:cxn modelId="{83F6A50C-21F3-49AF-AFE3-3C730910D331}" type="presOf" srcId="{40B0E70F-DE15-43DB-999B-38FC6066BBF9}" destId="{45BD2CFF-3A6D-42CD-883C-46E92740B572}" srcOrd="1" destOrd="0" presId="urn:microsoft.com/office/officeart/2005/8/layout/radial5"/>
    <dgm:cxn modelId="{9A87700E-ACCA-4704-8FC4-278BCF4D71C2}" type="presOf" srcId="{2BDC1B53-E581-4625-93E3-8060DE0A2239}" destId="{304E7E43-735B-4759-802D-FC3501FF5042}" srcOrd="0" destOrd="0" presId="urn:microsoft.com/office/officeart/2005/8/layout/radial5"/>
    <dgm:cxn modelId="{16594C0F-A2F6-4128-A441-B8C00294E5E6}" srcId="{28B3E35C-4EC2-484C-AD32-50C800A11291}" destId="{20940AB6-AEED-47E7-9C51-39091826EE4B}" srcOrd="8" destOrd="0" parTransId="{904FB747-363B-4C73-B57E-EA9229095F43}" sibTransId="{3980F85A-3DC0-46C3-9CBD-6FAAAECEE18B}"/>
    <dgm:cxn modelId="{5A0ABE10-97FA-46D6-BC24-3E52D2D65CA3}" srcId="{CD4AB6CB-DD8E-464E-BDE4-5E1DC95AFD18}" destId="{357225C6-6F34-48A7-B1EA-C148D1AEFFE0}" srcOrd="1" destOrd="0" parTransId="{F8C66C8B-7F24-4451-897B-8E7BA56376AC}" sibTransId="{974B235C-2515-4152-B3D0-6D717F18F97C}"/>
    <dgm:cxn modelId="{34389911-4C87-4987-B9EF-4059F7ACF28B}" srcId="{28B3E35C-4EC2-484C-AD32-50C800A11291}" destId="{7A7158CA-7F25-4C76-9E39-6827C6A55215}" srcOrd="7" destOrd="0" parTransId="{C38B561D-7967-4C7B-B3B1-86D75CFBFCE7}" sibTransId="{49529D9A-4CA8-43A6-9599-AA486C738167}"/>
    <dgm:cxn modelId="{F74E4C12-4496-4C85-A763-C88B5C48FCB7}" srcId="{28B3E35C-4EC2-484C-AD32-50C800A11291}" destId="{2BDC1B53-E581-4625-93E3-8060DE0A2239}" srcOrd="1" destOrd="0" parTransId="{270B3419-7C1A-45E9-9DD9-423BD6EB90FB}" sibTransId="{3FA885F8-4D13-4478-ACF4-28E01A11FB6B}"/>
    <dgm:cxn modelId="{D872B314-6D9D-4EF6-AC48-EF151F195570}" srcId="{28B3E35C-4EC2-484C-AD32-50C800A11291}" destId="{CF3E7D35-BE03-4A6F-95E0-71B9531ED25F}" srcOrd="0" destOrd="0" parTransId="{F03DF102-BAA8-492C-B6CA-EFC078ED36C0}" sibTransId="{142D8AF9-9B77-43E7-9C25-F3BD96E6214D}"/>
    <dgm:cxn modelId="{3DB8C814-88EE-4F28-9D9F-B2B0913AF5AE}" type="presOf" srcId="{6E3E0BA5-5EDE-436F-8237-3F5C4BA7C6D3}" destId="{3FC8796E-A5A8-4F1C-B364-ADDA16257F6C}" srcOrd="0" destOrd="0" presId="urn:microsoft.com/office/officeart/2005/8/layout/radial5"/>
    <dgm:cxn modelId="{C930A71F-5B4A-4B2B-90BC-3A1D7AFFC082}" type="presOf" srcId="{94494E69-5D04-4C25-9452-4A86252654BC}" destId="{D68EB361-5299-4122-AC19-FD82A37FE5A3}" srcOrd="0" destOrd="0" presId="urn:microsoft.com/office/officeart/2005/8/layout/radial5"/>
    <dgm:cxn modelId="{9C991A2B-52FE-4270-895E-7BAA54EE33DC}" srcId="{28B3E35C-4EC2-484C-AD32-50C800A11291}" destId="{154FAF22-EAA3-494E-9150-DCF026F92F13}" srcOrd="9" destOrd="0" parTransId="{6E3E0BA5-5EDE-436F-8237-3F5C4BA7C6D3}" sibTransId="{47F9F74E-0E36-4BBB-B7AA-FB2E9B656F9C}"/>
    <dgm:cxn modelId="{3A3E172E-4646-47D1-AAA0-821667B81931}" type="presOf" srcId="{DE66D337-C8F3-4350-8BDB-D2CC8DF011D7}" destId="{5143A559-2968-49B1-B697-AF6256D4C86B}" srcOrd="0" destOrd="0" presId="urn:microsoft.com/office/officeart/2005/8/layout/radial5"/>
    <dgm:cxn modelId="{8015A833-514F-4D71-9E47-D46A76547A6B}" type="presOf" srcId="{7A7158CA-7F25-4C76-9E39-6827C6A55215}" destId="{99750077-A5DB-4020-82B3-560FC7D17AC8}" srcOrd="0" destOrd="0" presId="urn:microsoft.com/office/officeart/2005/8/layout/radial5"/>
    <dgm:cxn modelId="{61C57941-CFC6-4FAB-B5DA-C7A503DA1B8A}" type="presOf" srcId="{154FAF22-EAA3-494E-9150-DCF026F92F13}" destId="{C5652683-C36F-408F-8584-D6FE29A6524D}" srcOrd="0" destOrd="0" presId="urn:microsoft.com/office/officeart/2005/8/layout/radial5"/>
    <dgm:cxn modelId="{8249D761-F03B-493E-960B-73769B099A00}" type="presOf" srcId="{270B3419-7C1A-45E9-9DD9-423BD6EB90FB}" destId="{FF5A9256-F867-491A-A02E-463147F2E704}" srcOrd="1" destOrd="0" presId="urn:microsoft.com/office/officeart/2005/8/layout/radial5"/>
    <dgm:cxn modelId="{B8AEE043-BB96-4F7F-A0AE-6CB008832EBA}" srcId="{28B3E35C-4EC2-484C-AD32-50C800A11291}" destId="{873FC488-4DBF-47D1-96A2-85E956E3F64F}" srcOrd="5" destOrd="0" parTransId="{8BC8F272-A8B1-4D92-97AD-7C9D760EAE47}" sibTransId="{85D66BC3-C2F6-449A-92BC-7AB27BD4554C}"/>
    <dgm:cxn modelId="{7A283345-612F-43B2-BE15-7B99B83DFC2B}" type="presOf" srcId="{2B706165-C287-4FAB-9C95-7EC77AD8CE2F}" destId="{4C31D045-AC0C-48EC-AF3E-CAAFFCC8CB24}" srcOrd="0" destOrd="0" presId="urn:microsoft.com/office/officeart/2005/8/layout/radial5"/>
    <dgm:cxn modelId="{D4E62247-5F6F-4885-BB15-B2FB5B1F4642}" srcId="{28B3E35C-4EC2-484C-AD32-50C800A11291}" destId="{A2C7A0D2-3072-446D-A8BD-7009FE8AEAFE}" srcOrd="10" destOrd="0" parTransId="{2B706165-C287-4FAB-9C95-7EC77AD8CE2F}" sibTransId="{B659E136-2FF6-4395-A0A1-74D344987BFA}"/>
    <dgm:cxn modelId="{04013A69-3417-4BBA-B0CA-FA22B660E698}" type="presOf" srcId="{A2C7A0D2-3072-446D-A8BD-7009FE8AEAFE}" destId="{EF7203B9-D6DE-438E-8761-90589D2C89E2}" srcOrd="0" destOrd="0" presId="urn:microsoft.com/office/officeart/2005/8/layout/radial5"/>
    <dgm:cxn modelId="{C7437A6E-A4DA-4107-971D-305F57C4AB14}" type="presOf" srcId="{66A032A3-0AFC-4901-84C2-8D5D0DAC0752}" destId="{3B846E45-D898-4ADA-8BEB-BD783DB3FEEC}" srcOrd="1" destOrd="0" presId="urn:microsoft.com/office/officeart/2005/8/layout/radial5"/>
    <dgm:cxn modelId="{B683D76F-EE3B-4D85-9FA7-536F4B513337}" srcId="{28B3E35C-4EC2-484C-AD32-50C800A11291}" destId="{A4EF40D3-5DCE-46D7-9FB4-B2B42117E095}" srcOrd="4" destOrd="0" parTransId="{40B0E70F-DE15-43DB-999B-38FC6066BBF9}" sibTransId="{15FF3998-3377-4146-A798-34C8B17AD7C7}"/>
    <dgm:cxn modelId="{7C6DDB53-5507-4F29-806D-115CF2BAD878}" type="presOf" srcId="{CD4AB6CB-DD8E-464E-BDE4-5E1DC95AFD18}" destId="{0EF51A3C-D6E8-4EA5-ACDD-C946F97C629D}" srcOrd="0" destOrd="0" presId="urn:microsoft.com/office/officeart/2005/8/layout/radial5"/>
    <dgm:cxn modelId="{15827575-A746-451E-AD0F-44281487701D}" type="presOf" srcId="{5C87F1FA-3A8C-4E89-B77C-0FD9DB2E197A}" destId="{66BBE3FE-8AD8-45D9-A911-77062F3F72C2}" srcOrd="0" destOrd="0" presId="urn:microsoft.com/office/officeart/2005/8/layout/radial5"/>
    <dgm:cxn modelId="{8327F155-F928-4344-B463-861DB1EBB932}" type="presOf" srcId="{735A0E22-5573-4E4E-89DD-9734FCDD1CD4}" destId="{607B7C03-165B-4396-8ECC-88D9F072AFAD}" srcOrd="0" destOrd="0" presId="urn:microsoft.com/office/officeart/2005/8/layout/radial5"/>
    <dgm:cxn modelId="{81ECC956-A3FB-441F-BB3B-5188888FF0A8}" type="presOf" srcId="{40B0E70F-DE15-43DB-999B-38FC6066BBF9}" destId="{5BA6EE74-8E36-487C-B3AA-CC266E175028}" srcOrd="0" destOrd="0" presId="urn:microsoft.com/office/officeart/2005/8/layout/radial5"/>
    <dgm:cxn modelId="{7F4EC27C-4646-4012-A145-823F921F831F}" type="presOf" srcId="{CF3E7D35-BE03-4A6F-95E0-71B9531ED25F}" destId="{CA44430F-9CCE-466A-8EF0-69214FF74C01}" srcOrd="0" destOrd="0" presId="urn:microsoft.com/office/officeart/2005/8/layout/radial5"/>
    <dgm:cxn modelId="{4100E780-5F42-48F7-8E2F-C3AB5C9B4F13}" type="presOf" srcId="{904FB747-363B-4C73-B57E-EA9229095F43}" destId="{A73136D7-50FE-4811-A2DB-5CCAFD2B1C5E}" srcOrd="1" destOrd="0" presId="urn:microsoft.com/office/officeart/2005/8/layout/radial5"/>
    <dgm:cxn modelId="{62BD3082-C772-44BA-BDD5-36A69152D8BA}" type="presOf" srcId="{5C87F1FA-3A8C-4E89-B77C-0FD9DB2E197A}" destId="{D450F4B4-EE22-436A-86D1-2BC9B9DD6766}" srcOrd="1" destOrd="0" presId="urn:microsoft.com/office/officeart/2005/8/layout/radial5"/>
    <dgm:cxn modelId="{7E509385-AB74-4BEF-982C-1E3B90CE84D2}" srcId="{28B3E35C-4EC2-484C-AD32-50C800A11291}" destId="{94494E69-5D04-4C25-9452-4A86252654BC}" srcOrd="2" destOrd="0" parTransId="{89691A09-4EB2-49D3-9A06-A9D3149A06E1}" sibTransId="{AD408B38-6749-49A4-8888-BA2F9C7D7E74}"/>
    <dgm:cxn modelId="{CE67428C-9C10-4B2C-A6C4-25D556B005D5}" type="presOf" srcId="{A4EF40D3-5DCE-46D7-9FB4-B2B42117E095}" destId="{45D0F26B-585B-41B5-9787-1948FE67F8C2}" srcOrd="0" destOrd="0" presId="urn:microsoft.com/office/officeart/2005/8/layout/radial5"/>
    <dgm:cxn modelId="{16606F8C-162F-4A20-827A-71AF39066062}" type="presOf" srcId="{89691A09-4EB2-49D3-9A06-A9D3149A06E1}" destId="{F7102227-6EE0-489E-A826-CBA8B9BFDD91}" srcOrd="0" destOrd="0" presId="urn:microsoft.com/office/officeart/2005/8/layout/radial5"/>
    <dgm:cxn modelId="{3DC9C390-9BB2-48F7-9D10-4B3C65830258}" type="presOf" srcId="{2B706165-C287-4FAB-9C95-7EC77AD8CE2F}" destId="{B1F871B2-EA3D-4A84-B547-56301AE79AC3}" srcOrd="1" destOrd="0" presId="urn:microsoft.com/office/officeart/2005/8/layout/radial5"/>
    <dgm:cxn modelId="{DC31E698-7F4D-4788-BAB4-C2876A6880AD}" srcId="{CD4AB6CB-DD8E-464E-BDE4-5E1DC95AFD18}" destId="{28B3E35C-4EC2-484C-AD32-50C800A11291}" srcOrd="0" destOrd="0" parTransId="{F9FDC9A1-A79F-4ABA-9527-017E6C6902B8}" sibTransId="{B1B0524F-EE5C-4284-9F2C-7B5FACE718DC}"/>
    <dgm:cxn modelId="{A7106D9A-EDB7-4583-B78C-25E6291F4028}" type="presOf" srcId="{0F73CB4D-5AC1-457E-9D87-556CE071964B}" destId="{8B2CD679-BF4D-480D-A2B8-8E18E0E09AD8}" srcOrd="0" destOrd="0" presId="urn:microsoft.com/office/officeart/2005/8/layout/radial5"/>
    <dgm:cxn modelId="{0499749D-9F35-4CDF-AC9B-D5CEE07054F1}" type="presOf" srcId="{8BC8F272-A8B1-4D92-97AD-7C9D760EAE47}" destId="{AB59BF36-B19F-4A9A-BFC6-0886DD9B12DC}" srcOrd="1" destOrd="0" presId="urn:microsoft.com/office/officeart/2005/8/layout/radial5"/>
    <dgm:cxn modelId="{7BF46AA1-83B8-4DA8-BD7E-00649558BE0E}" type="presOf" srcId="{6E3E0BA5-5EDE-436F-8237-3F5C4BA7C6D3}" destId="{E7FB33BE-1088-4A7F-AAE8-35693858B886}" srcOrd="1" destOrd="0" presId="urn:microsoft.com/office/officeart/2005/8/layout/radial5"/>
    <dgm:cxn modelId="{BD43F2A1-C38C-4B06-A0D9-3528AAB40108}" type="presOf" srcId="{28B3E35C-4EC2-484C-AD32-50C800A11291}" destId="{5E7CDC76-6DF1-4086-80F8-E0C849589A96}" srcOrd="0" destOrd="0" presId="urn:microsoft.com/office/officeart/2005/8/layout/radial5"/>
    <dgm:cxn modelId="{47C674A6-264B-45CF-A89F-C7D2CA96E560}" type="presOf" srcId="{C38B561D-7967-4C7B-B3B1-86D75CFBFCE7}" destId="{5C039BAD-EC3E-43A7-9DF0-29C5EE92A820}" srcOrd="0" destOrd="0" presId="urn:microsoft.com/office/officeart/2005/8/layout/radial5"/>
    <dgm:cxn modelId="{B92E7DB4-BCAA-45BD-A3D1-FF9CDBE46539}" type="presOf" srcId="{F03DF102-BAA8-492C-B6CA-EFC078ED36C0}" destId="{FB11F6CC-50F9-4271-AA0C-DA82D7115162}" srcOrd="1" destOrd="0" presId="urn:microsoft.com/office/officeart/2005/8/layout/radial5"/>
    <dgm:cxn modelId="{FFCC91B5-B6F3-4E22-B370-4A5EB45A16FD}" srcId="{28B3E35C-4EC2-484C-AD32-50C800A11291}" destId="{405CE9BF-C7DD-4719-A624-FDA3DE89FEEF}" srcOrd="3" destOrd="0" parTransId="{0F73CB4D-5AC1-457E-9D87-556CE071964B}" sibTransId="{0EB47AA7-8B6F-4540-B12D-EAD0C1431D87}"/>
    <dgm:cxn modelId="{66AE95B5-F988-46E7-B0C6-EAFF6DE62FA1}" type="presOf" srcId="{873FC488-4DBF-47D1-96A2-85E956E3F64F}" destId="{A0E3DBB6-C5AF-44FA-A5E5-E90034A8CD32}" srcOrd="0" destOrd="0" presId="urn:microsoft.com/office/officeart/2005/8/layout/radial5"/>
    <dgm:cxn modelId="{46B37CB8-9C26-42F0-A80F-5ADC4EE588E7}" type="presOf" srcId="{40A12F16-94AA-4273-90CF-DABA715C0F17}" destId="{EC6860EF-EA00-4491-A200-8C5F4512C586}" srcOrd="0" destOrd="0" presId="urn:microsoft.com/office/officeart/2005/8/layout/radial5"/>
    <dgm:cxn modelId="{EAABE1C7-5378-4AA3-9B16-E919351E694C}" type="presOf" srcId="{270B3419-7C1A-45E9-9DD9-423BD6EB90FB}" destId="{4F9557BB-52C5-4189-90A7-F33266593606}" srcOrd="0" destOrd="0" presId="urn:microsoft.com/office/officeart/2005/8/layout/radial5"/>
    <dgm:cxn modelId="{435109C9-8FDA-4AB1-85CD-674C0203A053}" srcId="{28B3E35C-4EC2-484C-AD32-50C800A11291}" destId="{735A0E22-5573-4E4E-89DD-9734FCDD1CD4}" srcOrd="6" destOrd="0" parTransId="{5C87F1FA-3A8C-4E89-B77C-0FD9DB2E197A}" sibTransId="{79221C34-FDBD-4FBE-8AE3-7BDFAE2D83CA}"/>
    <dgm:cxn modelId="{C55738C9-01DF-4A7C-AC7E-739628AC17B7}" type="presOf" srcId="{DE66D337-C8F3-4350-8BDB-D2CC8DF011D7}" destId="{7351EC6D-6D33-4530-AE26-2C57359C5436}" srcOrd="1" destOrd="0" presId="urn:microsoft.com/office/officeart/2005/8/layout/radial5"/>
    <dgm:cxn modelId="{C98C9ACF-3C7E-4CDC-BA89-B92D25D45ED1}" type="presOf" srcId="{90BCD661-9139-441A-BE96-816DDC10B9B1}" destId="{23BD2B83-13C6-4A7C-8D31-34884F0800B2}" srcOrd="0" destOrd="0" presId="urn:microsoft.com/office/officeart/2005/8/layout/radial5"/>
    <dgm:cxn modelId="{73DCB2D3-12AE-4430-AC12-E03EDCEB90A5}" type="presOf" srcId="{20940AB6-AEED-47E7-9C51-39091826EE4B}" destId="{E1156476-72B7-4642-89D1-9D261ED09D23}" srcOrd="0" destOrd="0" presId="urn:microsoft.com/office/officeart/2005/8/layout/radial5"/>
    <dgm:cxn modelId="{A9A513E1-C1E1-42D7-8904-C414ABF01426}" type="presOf" srcId="{405CE9BF-C7DD-4719-A624-FDA3DE89FEEF}" destId="{20AECBAE-73D3-4DE0-A70E-4FD94F34AF5C}" srcOrd="0" destOrd="0" presId="urn:microsoft.com/office/officeart/2005/8/layout/radial5"/>
    <dgm:cxn modelId="{1A4B6BE3-7F52-4805-B8BF-BA5E5E6530EC}" type="presOf" srcId="{0F73CB4D-5AC1-457E-9D87-556CE071964B}" destId="{FB37DCFC-9460-4A1D-A793-F0E872575515}" srcOrd="1" destOrd="0" presId="urn:microsoft.com/office/officeart/2005/8/layout/radial5"/>
    <dgm:cxn modelId="{ECA924E4-DF2E-4FD7-99B6-B71AC05DF1ED}" srcId="{28B3E35C-4EC2-484C-AD32-50C800A11291}" destId="{90BCD661-9139-441A-BE96-816DDC10B9B1}" srcOrd="11" destOrd="0" parTransId="{66A032A3-0AFC-4901-84C2-8D5D0DAC0752}" sibTransId="{D7EE31D9-7D92-41E7-ABA2-10AFF1F2BD07}"/>
    <dgm:cxn modelId="{85DB2DE7-6C90-4508-816D-256046145899}" type="presOf" srcId="{89691A09-4EB2-49D3-9A06-A9D3149A06E1}" destId="{939AD1BC-D68A-45C8-9B8E-42C58EA4D7DE}" srcOrd="1" destOrd="0" presId="urn:microsoft.com/office/officeart/2005/8/layout/radial5"/>
    <dgm:cxn modelId="{D57C4BE7-93C1-4491-B23D-D5828091F648}" type="presOf" srcId="{F03DF102-BAA8-492C-B6CA-EFC078ED36C0}" destId="{43DEC115-E3BD-4124-838C-2CD7BF788353}" srcOrd="0" destOrd="0" presId="urn:microsoft.com/office/officeart/2005/8/layout/radial5"/>
    <dgm:cxn modelId="{58584BEF-81D6-41B1-BBA8-9600F8D7D52D}" type="presOf" srcId="{8BC8F272-A8B1-4D92-97AD-7C9D760EAE47}" destId="{BE067798-21CA-4DA6-9B85-A5447329AD8F}" srcOrd="0" destOrd="0" presId="urn:microsoft.com/office/officeart/2005/8/layout/radial5"/>
    <dgm:cxn modelId="{D81B22FE-3AF4-483C-A401-89954CC8273F}" type="presOf" srcId="{66A032A3-0AFC-4901-84C2-8D5D0DAC0752}" destId="{E6D26D01-1504-4FBD-BF0E-4182A06CC10A}" srcOrd="0" destOrd="0" presId="urn:microsoft.com/office/officeart/2005/8/layout/radial5"/>
    <dgm:cxn modelId="{1B6ADCFC-09B0-4C58-ABF3-4814CE2D6E9F}" type="presParOf" srcId="{0EF51A3C-D6E8-4EA5-ACDD-C946F97C629D}" destId="{5E7CDC76-6DF1-4086-80F8-E0C849589A96}" srcOrd="0" destOrd="0" presId="urn:microsoft.com/office/officeart/2005/8/layout/radial5"/>
    <dgm:cxn modelId="{E90663F0-A2E2-4BCF-B0AF-2D8E0680F0D2}" type="presParOf" srcId="{0EF51A3C-D6E8-4EA5-ACDD-C946F97C629D}" destId="{43DEC115-E3BD-4124-838C-2CD7BF788353}" srcOrd="1" destOrd="0" presId="urn:microsoft.com/office/officeart/2005/8/layout/radial5"/>
    <dgm:cxn modelId="{474C6A54-2F95-4C93-BC6A-F348A0223EF3}" type="presParOf" srcId="{43DEC115-E3BD-4124-838C-2CD7BF788353}" destId="{FB11F6CC-50F9-4271-AA0C-DA82D7115162}" srcOrd="0" destOrd="0" presId="urn:microsoft.com/office/officeart/2005/8/layout/radial5"/>
    <dgm:cxn modelId="{2E25C8BA-23DB-41D2-A63B-7264BFB9B848}" type="presParOf" srcId="{0EF51A3C-D6E8-4EA5-ACDD-C946F97C629D}" destId="{CA44430F-9CCE-466A-8EF0-69214FF74C01}" srcOrd="2" destOrd="0" presId="urn:microsoft.com/office/officeart/2005/8/layout/radial5"/>
    <dgm:cxn modelId="{D2900DA8-FD4E-4926-A0E1-92AB90C12B97}" type="presParOf" srcId="{0EF51A3C-D6E8-4EA5-ACDD-C946F97C629D}" destId="{4F9557BB-52C5-4189-90A7-F33266593606}" srcOrd="3" destOrd="0" presId="urn:microsoft.com/office/officeart/2005/8/layout/radial5"/>
    <dgm:cxn modelId="{A8D9AAF0-5309-4395-A4DF-BE7E8ED0DC9C}" type="presParOf" srcId="{4F9557BB-52C5-4189-90A7-F33266593606}" destId="{FF5A9256-F867-491A-A02E-463147F2E704}" srcOrd="0" destOrd="0" presId="urn:microsoft.com/office/officeart/2005/8/layout/radial5"/>
    <dgm:cxn modelId="{A990E023-5B00-471B-94AA-BFD2AA196968}" type="presParOf" srcId="{0EF51A3C-D6E8-4EA5-ACDD-C946F97C629D}" destId="{304E7E43-735B-4759-802D-FC3501FF5042}" srcOrd="4" destOrd="0" presId="urn:microsoft.com/office/officeart/2005/8/layout/radial5"/>
    <dgm:cxn modelId="{90229278-1C31-4436-B124-37E62ED0B9F6}" type="presParOf" srcId="{0EF51A3C-D6E8-4EA5-ACDD-C946F97C629D}" destId="{F7102227-6EE0-489E-A826-CBA8B9BFDD91}" srcOrd="5" destOrd="0" presId="urn:microsoft.com/office/officeart/2005/8/layout/radial5"/>
    <dgm:cxn modelId="{8A8BD9DD-79BC-4323-B8B8-1BA7FFD810F4}" type="presParOf" srcId="{F7102227-6EE0-489E-A826-CBA8B9BFDD91}" destId="{939AD1BC-D68A-45C8-9B8E-42C58EA4D7DE}" srcOrd="0" destOrd="0" presId="urn:microsoft.com/office/officeart/2005/8/layout/radial5"/>
    <dgm:cxn modelId="{7A806823-2926-4046-BA89-C7E5992BB0D2}" type="presParOf" srcId="{0EF51A3C-D6E8-4EA5-ACDD-C946F97C629D}" destId="{D68EB361-5299-4122-AC19-FD82A37FE5A3}" srcOrd="6" destOrd="0" presId="urn:microsoft.com/office/officeart/2005/8/layout/radial5"/>
    <dgm:cxn modelId="{F06E31C0-B31C-47DA-B6D4-C06B4B560D45}" type="presParOf" srcId="{0EF51A3C-D6E8-4EA5-ACDD-C946F97C629D}" destId="{8B2CD679-BF4D-480D-A2B8-8E18E0E09AD8}" srcOrd="7" destOrd="0" presId="urn:microsoft.com/office/officeart/2005/8/layout/radial5"/>
    <dgm:cxn modelId="{193341DD-1CED-43F6-B5E9-E97A83CD2590}" type="presParOf" srcId="{8B2CD679-BF4D-480D-A2B8-8E18E0E09AD8}" destId="{FB37DCFC-9460-4A1D-A793-F0E872575515}" srcOrd="0" destOrd="0" presId="urn:microsoft.com/office/officeart/2005/8/layout/radial5"/>
    <dgm:cxn modelId="{E14F97B5-D574-400E-83F0-C824A16E71D5}" type="presParOf" srcId="{0EF51A3C-D6E8-4EA5-ACDD-C946F97C629D}" destId="{20AECBAE-73D3-4DE0-A70E-4FD94F34AF5C}" srcOrd="8" destOrd="0" presId="urn:microsoft.com/office/officeart/2005/8/layout/radial5"/>
    <dgm:cxn modelId="{E25A9B2B-2132-44A3-B3B5-FEABD78431AE}" type="presParOf" srcId="{0EF51A3C-D6E8-4EA5-ACDD-C946F97C629D}" destId="{5BA6EE74-8E36-487C-B3AA-CC266E175028}" srcOrd="9" destOrd="0" presId="urn:microsoft.com/office/officeart/2005/8/layout/radial5"/>
    <dgm:cxn modelId="{86D9A2AB-4D6A-4F3F-98E5-EE47A4B53EA1}" type="presParOf" srcId="{5BA6EE74-8E36-487C-B3AA-CC266E175028}" destId="{45BD2CFF-3A6D-42CD-883C-46E92740B572}" srcOrd="0" destOrd="0" presId="urn:microsoft.com/office/officeart/2005/8/layout/radial5"/>
    <dgm:cxn modelId="{1453BD39-31EA-488A-917F-86282B457B79}" type="presParOf" srcId="{0EF51A3C-D6E8-4EA5-ACDD-C946F97C629D}" destId="{45D0F26B-585B-41B5-9787-1948FE67F8C2}" srcOrd="10" destOrd="0" presId="urn:microsoft.com/office/officeart/2005/8/layout/radial5"/>
    <dgm:cxn modelId="{3AE1A951-232A-46B8-8338-DD7D7DDC2BB4}" type="presParOf" srcId="{0EF51A3C-D6E8-4EA5-ACDD-C946F97C629D}" destId="{BE067798-21CA-4DA6-9B85-A5447329AD8F}" srcOrd="11" destOrd="0" presId="urn:microsoft.com/office/officeart/2005/8/layout/radial5"/>
    <dgm:cxn modelId="{94D53B26-A0FA-47DC-ABCC-29C7352450C0}" type="presParOf" srcId="{BE067798-21CA-4DA6-9B85-A5447329AD8F}" destId="{AB59BF36-B19F-4A9A-BFC6-0886DD9B12DC}" srcOrd="0" destOrd="0" presId="urn:microsoft.com/office/officeart/2005/8/layout/radial5"/>
    <dgm:cxn modelId="{3A564079-D9AA-43E8-B143-A0FA74BB4B42}" type="presParOf" srcId="{0EF51A3C-D6E8-4EA5-ACDD-C946F97C629D}" destId="{A0E3DBB6-C5AF-44FA-A5E5-E90034A8CD32}" srcOrd="12" destOrd="0" presId="urn:microsoft.com/office/officeart/2005/8/layout/radial5"/>
    <dgm:cxn modelId="{48E8E4D7-85BE-403B-A353-729D8E55A41F}" type="presParOf" srcId="{0EF51A3C-D6E8-4EA5-ACDD-C946F97C629D}" destId="{66BBE3FE-8AD8-45D9-A911-77062F3F72C2}" srcOrd="13" destOrd="0" presId="urn:microsoft.com/office/officeart/2005/8/layout/radial5"/>
    <dgm:cxn modelId="{C2161C62-099D-46CF-8AB1-7D530A6F2803}" type="presParOf" srcId="{66BBE3FE-8AD8-45D9-A911-77062F3F72C2}" destId="{D450F4B4-EE22-436A-86D1-2BC9B9DD6766}" srcOrd="0" destOrd="0" presId="urn:microsoft.com/office/officeart/2005/8/layout/radial5"/>
    <dgm:cxn modelId="{842CD855-9B12-4311-904C-E28A2FDBB9BE}" type="presParOf" srcId="{0EF51A3C-D6E8-4EA5-ACDD-C946F97C629D}" destId="{607B7C03-165B-4396-8ECC-88D9F072AFAD}" srcOrd="14" destOrd="0" presId="urn:microsoft.com/office/officeart/2005/8/layout/radial5"/>
    <dgm:cxn modelId="{BA66D76C-60A9-4FDE-90CD-727489FAE256}" type="presParOf" srcId="{0EF51A3C-D6E8-4EA5-ACDD-C946F97C629D}" destId="{5C039BAD-EC3E-43A7-9DF0-29C5EE92A820}" srcOrd="15" destOrd="0" presId="urn:microsoft.com/office/officeart/2005/8/layout/radial5"/>
    <dgm:cxn modelId="{D2C954A5-BE84-42F0-AF59-84735CA2B5CA}" type="presParOf" srcId="{5C039BAD-EC3E-43A7-9DF0-29C5EE92A820}" destId="{01965A55-B80E-4D99-BBEB-FEEA6B231F36}" srcOrd="0" destOrd="0" presId="urn:microsoft.com/office/officeart/2005/8/layout/radial5"/>
    <dgm:cxn modelId="{1EE5739E-8B70-472B-9A60-8D8B9FF296DD}" type="presParOf" srcId="{0EF51A3C-D6E8-4EA5-ACDD-C946F97C629D}" destId="{99750077-A5DB-4020-82B3-560FC7D17AC8}" srcOrd="16" destOrd="0" presId="urn:microsoft.com/office/officeart/2005/8/layout/radial5"/>
    <dgm:cxn modelId="{4E2E17B7-B1E8-4136-A0F7-5AC64086F092}" type="presParOf" srcId="{0EF51A3C-D6E8-4EA5-ACDD-C946F97C629D}" destId="{2CB3EE7E-EE2D-4903-A659-6ACE28B3AC05}" srcOrd="17" destOrd="0" presId="urn:microsoft.com/office/officeart/2005/8/layout/radial5"/>
    <dgm:cxn modelId="{A0F50B12-04EC-4BD2-84BB-C66B776C0885}" type="presParOf" srcId="{2CB3EE7E-EE2D-4903-A659-6ACE28B3AC05}" destId="{A73136D7-50FE-4811-A2DB-5CCAFD2B1C5E}" srcOrd="0" destOrd="0" presId="urn:microsoft.com/office/officeart/2005/8/layout/radial5"/>
    <dgm:cxn modelId="{071115F6-FB3F-4C1C-944C-39F3CDADCDE4}" type="presParOf" srcId="{0EF51A3C-D6E8-4EA5-ACDD-C946F97C629D}" destId="{E1156476-72B7-4642-89D1-9D261ED09D23}" srcOrd="18" destOrd="0" presId="urn:microsoft.com/office/officeart/2005/8/layout/radial5"/>
    <dgm:cxn modelId="{692AA27B-D917-4905-A29B-E42B7EE9C055}" type="presParOf" srcId="{0EF51A3C-D6E8-4EA5-ACDD-C946F97C629D}" destId="{3FC8796E-A5A8-4F1C-B364-ADDA16257F6C}" srcOrd="19" destOrd="0" presId="urn:microsoft.com/office/officeart/2005/8/layout/radial5"/>
    <dgm:cxn modelId="{A132434A-4D41-4209-8756-91FEEFB9D8B7}" type="presParOf" srcId="{3FC8796E-A5A8-4F1C-B364-ADDA16257F6C}" destId="{E7FB33BE-1088-4A7F-AAE8-35693858B886}" srcOrd="0" destOrd="0" presId="urn:microsoft.com/office/officeart/2005/8/layout/radial5"/>
    <dgm:cxn modelId="{B307F07D-C64E-457F-B216-1A77440A23DB}" type="presParOf" srcId="{0EF51A3C-D6E8-4EA5-ACDD-C946F97C629D}" destId="{C5652683-C36F-408F-8584-D6FE29A6524D}" srcOrd="20" destOrd="0" presId="urn:microsoft.com/office/officeart/2005/8/layout/radial5"/>
    <dgm:cxn modelId="{F40AA995-B5E5-4085-B833-BB80D1EEEB37}" type="presParOf" srcId="{0EF51A3C-D6E8-4EA5-ACDD-C946F97C629D}" destId="{4C31D045-AC0C-48EC-AF3E-CAAFFCC8CB24}" srcOrd="21" destOrd="0" presId="urn:microsoft.com/office/officeart/2005/8/layout/radial5"/>
    <dgm:cxn modelId="{B96DB288-5F9F-4E99-BD46-0390BEE9C322}" type="presParOf" srcId="{4C31D045-AC0C-48EC-AF3E-CAAFFCC8CB24}" destId="{B1F871B2-EA3D-4A84-B547-56301AE79AC3}" srcOrd="0" destOrd="0" presId="urn:microsoft.com/office/officeart/2005/8/layout/radial5"/>
    <dgm:cxn modelId="{CD37D191-1221-44E9-B0CC-7B2740DD877D}" type="presParOf" srcId="{0EF51A3C-D6E8-4EA5-ACDD-C946F97C629D}" destId="{EF7203B9-D6DE-438E-8761-90589D2C89E2}" srcOrd="22" destOrd="0" presId="urn:microsoft.com/office/officeart/2005/8/layout/radial5"/>
    <dgm:cxn modelId="{2EE060C6-A5AB-4AC9-AEEA-2DF326C3891B}" type="presParOf" srcId="{0EF51A3C-D6E8-4EA5-ACDD-C946F97C629D}" destId="{E6D26D01-1504-4FBD-BF0E-4182A06CC10A}" srcOrd="23" destOrd="0" presId="urn:microsoft.com/office/officeart/2005/8/layout/radial5"/>
    <dgm:cxn modelId="{3DD41EA1-EA3F-4B8D-9F73-1366E2131854}" type="presParOf" srcId="{E6D26D01-1504-4FBD-BF0E-4182A06CC10A}" destId="{3B846E45-D898-4ADA-8BEB-BD783DB3FEEC}" srcOrd="0" destOrd="0" presId="urn:microsoft.com/office/officeart/2005/8/layout/radial5"/>
    <dgm:cxn modelId="{FF9BCC05-7AB6-4F82-9464-717CE9F232E5}" type="presParOf" srcId="{0EF51A3C-D6E8-4EA5-ACDD-C946F97C629D}" destId="{23BD2B83-13C6-4A7C-8D31-34884F0800B2}" srcOrd="24" destOrd="0" presId="urn:microsoft.com/office/officeart/2005/8/layout/radial5"/>
    <dgm:cxn modelId="{DDA97D88-FBFB-433F-B015-1A6A8443210F}" type="presParOf" srcId="{0EF51A3C-D6E8-4EA5-ACDD-C946F97C629D}" destId="{5143A559-2968-49B1-B697-AF6256D4C86B}" srcOrd="25" destOrd="0" presId="urn:microsoft.com/office/officeart/2005/8/layout/radial5"/>
    <dgm:cxn modelId="{04DF52B5-8C94-45B2-86BD-09CA26E79E86}" type="presParOf" srcId="{5143A559-2968-49B1-B697-AF6256D4C86B}" destId="{7351EC6D-6D33-4530-AE26-2C57359C5436}" srcOrd="0" destOrd="0" presId="urn:microsoft.com/office/officeart/2005/8/layout/radial5"/>
    <dgm:cxn modelId="{324F5E40-9519-4CAD-BA27-80F3266C3C73}" type="presParOf" srcId="{0EF51A3C-D6E8-4EA5-ACDD-C946F97C629D}" destId="{EC6860EF-EA00-4491-A200-8C5F4512C586}" srcOrd="2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10BD76-2C6B-4766-92F6-C66B9B887EBB}"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8C0582AE-5187-4E7D-BABE-D20F908483EE}">
      <dgm:prSet phldrT="[Text]"/>
      <dgm:spPr/>
      <dgm:t>
        <a:bodyPr/>
        <a:lstStyle/>
        <a:p>
          <a:r>
            <a:rPr lang="en-GB" dirty="0"/>
            <a:t>Reception: staff visit pre-schools and conduct home visits, in addition to multi-agency transition meetings for those with high needs  </a:t>
          </a:r>
        </a:p>
      </dgm:t>
    </dgm:pt>
    <dgm:pt modelId="{5B68A156-441B-4DF0-B264-A26EFD798062}" type="parTrans" cxnId="{78B41634-1915-4A52-8442-97EF7565E0BE}">
      <dgm:prSet/>
      <dgm:spPr/>
      <dgm:t>
        <a:bodyPr/>
        <a:lstStyle/>
        <a:p>
          <a:endParaRPr lang="en-GB"/>
        </a:p>
      </dgm:t>
    </dgm:pt>
    <dgm:pt modelId="{86A13AB2-6553-4F38-AFDB-D77173CBA403}" type="sibTrans" cxnId="{78B41634-1915-4A52-8442-97EF7565E0BE}">
      <dgm:prSet/>
      <dgm:spPr/>
      <dgm:t>
        <a:bodyPr/>
        <a:lstStyle/>
        <a:p>
          <a:endParaRPr lang="en-GB"/>
        </a:p>
      </dgm:t>
    </dgm:pt>
    <dgm:pt modelId="{F9C5499B-A480-436E-9826-64A9E197C761}">
      <dgm:prSet phldrT="[Text]"/>
      <dgm:spPr/>
      <dgm:t>
        <a:bodyPr/>
        <a:lstStyle/>
        <a:p>
          <a:r>
            <a:rPr lang="en-GB" dirty="0"/>
            <a:t>Secondary: children have several opportunities to visit their new school and meet members of staff</a:t>
          </a:r>
        </a:p>
      </dgm:t>
    </dgm:pt>
    <dgm:pt modelId="{2CBABE1D-38AD-4C2C-9EF0-1AEA14C8D127}" type="parTrans" cxnId="{11A6CC36-418F-4FB2-A992-C2D2EDFE04D7}">
      <dgm:prSet/>
      <dgm:spPr/>
      <dgm:t>
        <a:bodyPr/>
        <a:lstStyle/>
        <a:p>
          <a:endParaRPr lang="en-GB"/>
        </a:p>
      </dgm:t>
    </dgm:pt>
    <dgm:pt modelId="{F709B6B8-0A74-4536-AB08-94D18D4EE487}" type="sibTrans" cxnId="{11A6CC36-418F-4FB2-A992-C2D2EDFE04D7}">
      <dgm:prSet/>
      <dgm:spPr/>
      <dgm:t>
        <a:bodyPr/>
        <a:lstStyle/>
        <a:p>
          <a:endParaRPr lang="en-GB"/>
        </a:p>
      </dgm:t>
    </dgm:pt>
    <dgm:pt modelId="{6517D84C-7FC2-47F9-A518-8DF6AE98DC85}">
      <dgm:prSet phldrT="[Text]"/>
      <dgm:spPr/>
      <dgm:t>
        <a:bodyPr/>
        <a:lstStyle/>
        <a:p>
          <a:r>
            <a:rPr lang="en-GB" dirty="0"/>
            <a:t>Reception: children visit the school several times before starting, with and without their parents.  </a:t>
          </a:r>
        </a:p>
      </dgm:t>
    </dgm:pt>
    <dgm:pt modelId="{EF608A82-4343-440B-9E9F-2033A8E26352}" type="parTrans" cxnId="{BAFF3A2D-EB1E-45E5-B9B8-BE36843FCE41}">
      <dgm:prSet/>
      <dgm:spPr/>
      <dgm:t>
        <a:bodyPr/>
        <a:lstStyle/>
        <a:p>
          <a:endParaRPr lang="en-GB"/>
        </a:p>
      </dgm:t>
    </dgm:pt>
    <dgm:pt modelId="{A09BE3FF-3738-4F5D-ABFC-613B6B8C9C86}" type="sibTrans" cxnId="{BAFF3A2D-EB1E-45E5-B9B8-BE36843FCE41}">
      <dgm:prSet/>
      <dgm:spPr/>
      <dgm:t>
        <a:bodyPr/>
        <a:lstStyle/>
        <a:p>
          <a:endParaRPr lang="en-GB"/>
        </a:p>
      </dgm:t>
    </dgm:pt>
    <dgm:pt modelId="{5A23C618-9DF5-4B58-A1C7-DFCE001D4A9F}">
      <dgm:prSet phldrT="[Text]"/>
      <dgm:spPr/>
      <dgm:t>
        <a:bodyPr/>
        <a:lstStyle/>
        <a:p>
          <a:r>
            <a:rPr lang="en-GB" dirty="0"/>
            <a:t>Secondary: transition meetings are held between staff from both schools and relevant information is shared </a:t>
          </a:r>
        </a:p>
      </dgm:t>
    </dgm:pt>
    <dgm:pt modelId="{CC2CECD0-5AEC-4550-830F-F555B83E4DD1}" type="parTrans" cxnId="{999F418D-6FC1-4D92-BF28-5C28C814BF18}">
      <dgm:prSet/>
      <dgm:spPr/>
      <dgm:t>
        <a:bodyPr/>
        <a:lstStyle/>
        <a:p>
          <a:endParaRPr lang="en-GB"/>
        </a:p>
      </dgm:t>
    </dgm:pt>
    <dgm:pt modelId="{D60846C7-5A8B-483B-9BA3-B209585835E6}" type="sibTrans" cxnId="{999F418D-6FC1-4D92-BF28-5C28C814BF18}">
      <dgm:prSet/>
      <dgm:spPr/>
      <dgm:t>
        <a:bodyPr/>
        <a:lstStyle/>
        <a:p>
          <a:endParaRPr lang="en-GB"/>
        </a:p>
      </dgm:t>
    </dgm:pt>
    <dgm:pt modelId="{310450D0-EDA2-4507-9921-A5C1728C26D2}" type="pres">
      <dgm:prSet presAssocID="{6510BD76-2C6B-4766-92F6-C66B9B887EBB}" presName="matrix" presStyleCnt="0">
        <dgm:presLayoutVars>
          <dgm:chMax val="1"/>
          <dgm:dir/>
          <dgm:resizeHandles val="exact"/>
        </dgm:presLayoutVars>
      </dgm:prSet>
      <dgm:spPr/>
    </dgm:pt>
    <dgm:pt modelId="{80A8BB43-2704-4F47-A961-6A491F5AAE94}" type="pres">
      <dgm:prSet presAssocID="{6510BD76-2C6B-4766-92F6-C66B9B887EBB}" presName="diamond" presStyleLbl="bgShp" presStyleIdx="0" presStyleCnt="1"/>
      <dgm:spPr/>
    </dgm:pt>
    <dgm:pt modelId="{CD99DE37-38EF-4CAD-A0ED-9B8F7F46F246}" type="pres">
      <dgm:prSet presAssocID="{6510BD76-2C6B-4766-92F6-C66B9B887EBB}" presName="quad1" presStyleLbl="node1" presStyleIdx="0" presStyleCnt="4" custScaleX="101013" custScaleY="99538" custLinFactY="16821" custLinFactNeighborX="-55680" custLinFactNeighborY="100000">
        <dgm:presLayoutVars>
          <dgm:chMax val="0"/>
          <dgm:chPref val="0"/>
          <dgm:bulletEnabled val="1"/>
        </dgm:presLayoutVars>
      </dgm:prSet>
      <dgm:spPr/>
    </dgm:pt>
    <dgm:pt modelId="{CCB915DC-5012-4613-B72A-CD0A692E2D78}" type="pres">
      <dgm:prSet presAssocID="{6510BD76-2C6B-4766-92F6-C66B9B887EBB}" presName="quad2" presStyleLbl="node1" presStyleIdx="1" presStyleCnt="4" custLinFactNeighborX="61930" custLinFactNeighborY="2317">
        <dgm:presLayoutVars>
          <dgm:chMax val="0"/>
          <dgm:chPref val="0"/>
          <dgm:bulletEnabled val="1"/>
        </dgm:presLayoutVars>
      </dgm:prSet>
      <dgm:spPr/>
    </dgm:pt>
    <dgm:pt modelId="{A2D5B8A7-DB3A-4226-A24D-1E744DDD5123}" type="pres">
      <dgm:prSet presAssocID="{6510BD76-2C6B-4766-92F6-C66B9B887EBB}" presName="quad3" presStyleLbl="node1" presStyleIdx="2" presStyleCnt="4" custScaleX="100000" custScaleY="95279" custLinFactY="-5294" custLinFactNeighborX="-58171" custLinFactNeighborY="-100000">
        <dgm:presLayoutVars>
          <dgm:chMax val="0"/>
          <dgm:chPref val="0"/>
          <dgm:bulletEnabled val="1"/>
        </dgm:presLayoutVars>
      </dgm:prSet>
      <dgm:spPr/>
    </dgm:pt>
    <dgm:pt modelId="{DF383C45-487E-415A-9AA9-62A260968483}" type="pres">
      <dgm:prSet presAssocID="{6510BD76-2C6B-4766-92F6-C66B9B887EBB}" presName="quad4" presStyleLbl="node1" presStyleIdx="3" presStyleCnt="4" custLinFactNeighborX="63185" custLinFactNeighborY="9624">
        <dgm:presLayoutVars>
          <dgm:chMax val="0"/>
          <dgm:chPref val="0"/>
          <dgm:bulletEnabled val="1"/>
        </dgm:presLayoutVars>
      </dgm:prSet>
      <dgm:spPr/>
    </dgm:pt>
  </dgm:ptLst>
  <dgm:cxnLst>
    <dgm:cxn modelId="{0BA7650E-A859-4F0B-9CFF-3C8346F23B2A}" type="presOf" srcId="{F9C5499B-A480-436E-9826-64A9E197C761}" destId="{CCB915DC-5012-4613-B72A-CD0A692E2D78}" srcOrd="0" destOrd="0" presId="urn:microsoft.com/office/officeart/2005/8/layout/matrix3"/>
    <dgm:cxn modelId="{3D286F17-0F24-44CA-953B-407EB946AA96}" type="presOf" srcId="{6510BD76-2C6B-4766-92F6-C66B9B887EBB}" destId="{310450D0-EDA2-4507-9921-A5C1728C26D2}" srcOrd="0" destOrd="0" presId="urn:microsoft.com/office/officeart/2005/8/layout/matrix3"/>
    <dgm:cxn modelId="{BAFF3A2D-EB1E-45E5-B9B8-BE36843FCE41}" srcId="{6510BD76-2C6B-4766-92F6-C66B9B887EBB}" destId="{6517D84C-7FC2-47F9-A518-8DF6AE98DC85}" srcOrd="2" destOrd="0" parTransId="{EF608A82-4343-440B-9E9F-2033A8E26352}" sibTransId="{A09BE3FF-3738-4F5D-ABFC-613B6B8C9C86}"/>
    <dgm:cxn modelId="{78B41634-1915-4A52-8442-97EF7565E0BE}" srcId="{6510BD76-2C6B-4766-92F6-C66B9B887EBB}" destId="{8C0582AE-5187-4E7D-BABE-D20F908483EE}" srcOrd="0" destOrd="0" parTransId="{5B68A156-441B-4DF0-B264-A26EFD798062}" sibTransId="{86A13AB2-6553-4F38-AFDB-D77173CBA403}"/>
    <dgm:cxn modelId="{11A6CC36-418F-4FB2-A992-C2D2EDFE04D7}" srcId="{6510BD76-2C6B-4766-92F6-C66B9B887EBB}" destId="{F9C5499B-A480-436E-9826-64A9E197C761}" srcOrd="1" destOrd="0" parTransId="{2CBABE1D-38AD-4C2C-9EF0-1AEA14C8D127}" sibTransId="{F709B6B8-0A74-4536-AB08-94D18D4EE487}"/>
    <dgm:cxn modelId="{9B8FDC7C-1AE5-4504-8822-AAC8213E5761}" type="presOf" srcId="{6517D84C-7FC2-47F9-A518-8DF6AE98DC85}" destId="{A2D5B8A7-DB3A-4226-A24D-1E744DDD5123}" srcOrd="0" destOrd="0" presId="urn:microsoft.com/office/officeart/2005/8/layout/matrix3"/>
    <dgm:cxn modelId="{999F418D-6FC1-4D92-BF28-5C28C814BF18}" srcId="{6510BD76-2C6B-4766-92F6-C66B9B887EBB}" destId="{5A23C618-9DF5-4B58-A1C7-DFCE001D4A9F}" srcOrd="3" destOrd="0" parTransId="{CC2CECD0-5AEC-4550-830F-F555B83E4DD1}" sibTransId="{D60846C7-5A8B-483B-9BA3-B209585835E6}"/>
    <dgm:cxn modelId="{A058A1C3-9A32-4048-9D9F-D1B35A539076}" type="presOf" srcId="{8C0582AE-5187-4E7D-BABE-D20F908483EE}" destId="{CD99DE37-38EF-4CAD-A0ED-9B8F7F46F246}" srcOrd="0" destOrd="0" presId="urn:microsoft.com/office/officeart/2005/8/layout/matrix3"/>
    <dgm:cxn modelId="{5591B2F7-120F-460B-A935-014300E5D5F4}" type="presOf" srcId="{5A23C618-9DF5-4B58-A1C7-DFCE001D4A9F}" destId="{DF383C45-487E-415A-9AA9-62A260968483}" srcOrd="0" destOrd="0" presId="urn:microsoft.com/office/officeart/2005/8/layout/matrix3"/>
    <dgm:cxn modelId="{CCEEB882-AE1E-41BD-9886-FC8E9AB21E36}" type="presParOf" srcId="{310450D0-EDA2-4507-9921-A5C1728C26D2}" destId="{80A8BB43-2704-4F47-A961-6A491F5AAE94}" srcOrd="0" destOrd="0" presId="urn:microsoft.com/office/officeart/2005/8/layout/matrix3"/>
    <dgm:cxn modelId="{CB2EC20E-BC91-42CF-844C-753948FBBDBB}" type="presParOf" srcId="{310450D0-EDA2-4507-9921-A5C1728C26D2}" destId="{CD99DE37-38EF-4CAD-A0ED-9B8F7F46F246}" srcOrd="1" destOrd="0" presId="urn:microsoft.com/office/officeart/2005/8/layout/matrix3"/>
    <dgm:cxn modelId="{855FB9D4-531E-4C62-9C6F-65433C118203}" type="presParOf" srcId="{310450D0-EDA2-4507-9921-A5C1728C26D2}" destId="{CCB915DC-5012-4613-B72A-CD0A692E2D78}" srcOrd="2" destOrd="0" presId="urn:microsoft.com/office/officeart/2005/8/layout/matrix3"/>
    <dgm:cxn modelId="{AD31F417-B3D3-4AE7-BAF8-54AE99EFE1FB}" type="presParOf" srcId="{310450D0-EDA2-4507-9921-A5C1728C26D2}" destId="{A2D5B8A7-DB3A-4226-A24D-1E744DDD5123}" srcOrd="3" destOrd="0" presId="urn:microsoft.com/office/officeart/2005/8/layout/matrix3"/>
    <dgm:cxn modelId="{242453DB-461D-4E53-8210-A3C1313C02A2}" type="presParOf" srcId="{310450D0-EDA2-4507-9921-A5C1728C26D2}" destId="{DF383C45-487E-415A-9AA9-62A2609684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2D2DEE-E7A3-4E2B-BEC9-17EEBAB2937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GB"/>
        </a:p>
      </dgm:t>
    </dgm:pt>
    <dgm:pt modelId="{6CAE4535-2339-4C85-B342-972FC6AA9BAF}">
      <dgm:prSet phldrT="[Text]"/>
      <dgm:spPr/>
      <dgm:t>
        <a:bodyPr/>
        <a:lstStyle/>
        <a:p>
          <a:r>
            <a:rPr lang="en-GB" dirty="0"/>
            <a:t>Parents</a:t>
          </a:r>
        </a:p>
      </dgm:t>
    </dgm:pt>
    <dgm:pt modelId="{A20C4F0F-4396-47A3-AA32-2B9F5756340B}" type="parTrans" cxnId="{52ECBD41-7258-4821-9A44-890DABE9D7AC}">
      <dgm:prSet/>
      <dgm:spPr/>
      <dgm:t>
        <a:bodyPr/>
        <a:lstStyle/>
        <a:p>
          <a:endParaRPr lang="en-GB"/>
        </a:p>
      </dgm:t>
    </dgm:pt>
    <dgm:pt modelId="{1B640E8E-F265-4AFF-86A4-5EE4F1D18F92}" type="sibTrans" cxnId="{52ECBD41-7258-4821-9A44-890DABE9D7AC}">
      <dgm:prSet/>
      <dgm:spPr/>
      <dgm:t>
        <a:bodyPr/>
        <a:lstStyle/>
        <a:p>
          <a:endParaRPr lang="en-GB"/>
        </a:p>
      </dgm:t>
    </dgm:pt>
    <dgm:pt modelId="{DDA195AB-76B4-4A86-9E6B-86311322048C}">
      <dgm:prSet phldrT="[Text]"/>
      <dgm:spPr/>
      <dgm:t>
        <a:bodyPr/>
        <a:lstStyle/>
        <a:p>
          <a:r>
            <a:rPr lang="en-GB" dirty="0"/>
            <a:t>Parents’ evenings</a:t>
          </a:r>
        </a:p>
      </dgm:t>
    </dgm:pt>
    <dgm:pt modelId="{C65700BC-B65E-4D52-91F6-DCB221E27806}" type="parTrans" cxnId="{EBBF47D2-74FA-4C47-A509-E76991541827}">
      <dgm:prSet/>
      <dgm:spPr/>
      <dgm:t>
        <a:bodyPr/>
        <a:lstStyle/>
        <a:p>
          <a:endParaRPr lang="en-GB"/>
        </a:p>
      </dgm:t>
    </dgm:pt>
    <dgm:pt modelId="{9DE98B44-796F-4125-91CE-D102335D1091}" type="sibTrans" cxnId="{EBBF47D2-74FA-4C47-A509-E76991541827}">
      <dgm:prSet/>
      <dgm:spPr/>
      <dgm:t>
        <a:bodyPr/>
        <a:lstStyle/>
        <a:p>
          <a:endParaRPr lang="en-GB"/>
        </a:p>
      </dgm:t>
    </dgm:pt>
    <dgm:pt modelId="{747BDFB2-EDE2-4BC8-BFF8-CC486A77AF73}">
      <dgm:prSet phldrT="[Text]"/>
      <dgm:spPr/>
      <dgm:t>
        <a:bodyPr/>
        <a:lstStyle/>
        <a:p>
          <a:r>
            <a:rPr lang="en-GB" dirty="0"/>
            <a:t>Informal meetings</a:t>
          </a:r>
        </a:p>
      </dgm:t>
    </dgm:pt>
    <dgm:pt modelId="{65D40F14-427D-4EB7-9371-4C6904043E05}" type="parTrans" cxnId="{FC68C18E-B6C1-40DC-848F-7425A2943203}">
      <dgm:prSet/>
      <dgm:spPr/>
      <dgm:t>
        <a:bodyPr/>
        <a:lstStyle/>
        <a:p>
          <a:endParaRPr lang="en-GB"/>
        </a:p>
      </dgm:t>
    </dgm:pt>
    <dgm:pt modelId="{52C6B6B7-BE4F-4697-A3F5-90F85D9B60DC}" type="sibTrans" cxnId="{FC68C18E-B6C1-40DC-848F-7425A2943203}">
      <dgm:prSet/>
      <dgm:spPr/>
      <dgm:t>
        <a:bodyPr/>
        <a:lstStyle/>
        <a:p>
          <a:endParaRPr lang="en-GB"/>
        </a:p>
      </dgm:t>
    </dgm:pt>
    <dgm:pt modelId="{F80A2F0F-E091-4A63-9DD3-587C4AE5F9CF}">
      <dgm:prSet phldrT="[Text]"/>
      <dgm:spPr/>
      <dgm:t>
        <a:bodyPr/>
        <a:lstStyle/>
        <a:p>
          <a:r>
            <a:rPr lang="en-GB" dirty="0"/>
            <a:t>Written reports</a:t>
          </a:r>
        </a:p>
      </dgm:t>
    </dgm:pt>
    <dgm:pt modelId="{159EB2EE-278C-4FD4-8CA5-DE76C5E52EA0}" type="parTrans" cxnId="{E9FFB727-A17E-45C1-8299-B1FD9656F526}">
      <dgm:prSet/>
      <dgm:spPr/>
      <dgm:t>
        <a:bodyPr/>
        <a:lstStyle/>
        <a:p>
          <a:endParaRPr lang="en-GB"/>
        </a:p>
      </dgm:t>
    </dgm:pt>
    <dgm:pt modelId="{C33A5CA4-B4AF-4CF3-BC56-BC1EAC5E2CB1}" type="sibTrans" cxnId="{E9FFB727-A17E-45C1-8299-B1FD9656F526}">
      <dgm:prSet/>
      <dgm:spPr/>
      <dgm:t>
        <a:bodyPr/>
        <a:lstStyle/>
        <a:p>
          <a:endParaRPr lang="en-GB"/>
        </a:p>
      </dgm:t>
    </dgm:pt>
    <dgm:pt modelId="{326075E8-D3C0-4571-AC72-054DA08A67B5}">
      <dgm:prSet phldrT="[Text]"/>
      <dgm:spPr/>
      <dgm:t>
        <a:bodyPr/>
        <a:lstStyle/>
        <a:p>
          <a:r>
            <a:rPr lang="en-GB" dirty="0"/>
            <a:t>Open door policy</a:t>
          </a:r>
        </a:p>
      </dgm:t>
    </dgm:pt>
    <dgm:pt modelId="{CD874573-880D-40D8-8505-C546865532F2}" type="parTrans" cxnId="{C56D62BA-6726-4540-B207-E66C297F5884}">
      <dgm:prSet/>
      <dgm:spPr/>
      <dgm:t>
        <a:bodyPr/>
        <a:lstStyle/>
        <a:p>
          <a:endParaRPr lang="en-GB"/>
        </a:p>
      </dgm:t>
    </dgm:pt>
    <dgm:pt modelId="{093834C1-18D4-4A15-A3C3-6AD6A3C80AC7}" type="sibTrans" cxnId="{C56D62BA-6726-4540-B207-E66C297F5884}">
      <dgm:prSet/>
      <dgm:spPr/>
      <dgm:t>
        <a:bodyPr/>
        <a:lstStyle/>
        <a:p>
          <a:endParaRPr lang="en-GB"/>
        </a:p>
      </dgm:t>
    </dgm:pt>
    <dgm:pt modelId="{39CADA23-7D20-4517-9F12-0D238D3AC979}" type="pres">
      <dgm:prSet presAssocID="{FD2D2DEE-E7A3-4E2B-BEC9-17EEBAB2937B}" presName="diagram" presStyleCnt="0">
        <dgm:presLayoutVars>
          <dgm:chMax val="1"/>
          <dgm:dir/>
          <dgm:animLvl val="ctr"/>
          <dgm:resizeHandles val="exact"/>
        </dgm:presLayoutVars>
      </dgm:prSet>
      <dgm:spPr/>
    </dgm:pt>
    <dgm:pt modelId="{2DB8AFB3-BCD9-4229-B6B2-016AA654D728}" type="pres">
      <dgm:prSet presAssocID="{FD2D2DEE-E7A3-4E2B-BEC9-17EEBAB2937B}" presName="matrix" presStyleCnt="0"/>
      <dgm:spPr/>
    </dgm:pt>
    <dgm:pt modelId="{34589BB5-C58C-4E84-8892-AF3EA331E6A5}" type="pres">
      <dgm:prSet presAssocID="{FD2D2DEE-E7A3-4E2B-BEC9-17EEBAB2937B}" presName="tile1" presStyleLbl="node1" presStyleIdx="0" presStyleCnt="4"/>
      <dgm:spPr/>
    </dgm:pt>
    <dgm:pt modelId="{127A9937-7513-4E16-997F-44D7B33E678F}" type="pres">
      <dgm:prSet presAssocID="{FD2D2DEE-E7A3-4E2B-BEC9-17EEBAB2937B}" presName="tile1text" presStyleLbl="node1" presStyleIdx="0" presStyleCnt="4">
        <dgm:presLayoutVars>
          <dgm:chMax val="0"/>
          <dgm:chPref val="0"/>
          <dgm:bulletEnabled val="1"/>
        </dgm:presLayoutVars>
      </dgm:prSet>
      <dgm:spPr/>
    </dgm:pt>
    <dgm:pt modelId="{37565E0F-4A72-48CB-BCD3-DA2C89FFF5B3}" type="pres">
      <dgm:prSet presAssocID="{FD2D2DEE-E7A3-4E2B-BEC9-17EEBAB2937B}" presName="tile2" presStyleLbl="node1" presStyleIdx="1" presStyleCnt="4" custLinFactNeighborX="5077" custLinFactNeighborY="-1326"/>
      <dgm:spPr/>
    </dgm:pt>
    <dgm:pt modelId="{903243CF-0C7F-4F1D-B347-EC0ADB1D9A2F}" type="pres">
      <dgm:prSet presAssocID="{FD2D2DEE-E7A3-4E2B-BEC9-17EEBAB2937B}" presName="tile2text" presStyleLbl="node1" presStyleIdx="1" presStyleCnt="4">
        <dgm:presLayoutVars>
          <dgm:chMax val="0"/>
          <dgm:chPref val="0"/>
          <dgm:bulletEnabled val="1"/>
        </dgm:presLayoutVars>
      </dgm:prSet>
      <dgm:spPr/>
    </dgm:pt>
    <dgm:pt modelId="{8679835C-B16E-4AAD-AFED-5E6C6FC50B90}" type="pres">
      <dgm:prSet presAssocID="{FD2D2DEE-E7A3-4E2B-BEC9-17EEBAB2937B}" presName="tile3" presStyleLbl="node1" presStyleIdx="2" presStyleCnt="4"/>
      <dgm:spPr/>
    </dgm:pt>
    <dgm:pt modelId="{7A26F70B-DF7B-4E48-B5FD-1C7A003702A8}" type="pres">
      <dgm:prSet presAssocID="{FD2D2DEE-E7A3-4E2B-BEC9-17EEBAB2937B}" presName="tile3text" presStyleLbl="node1" presStyleIdx="2" presStyleCnt="4">
        <dgm:presLayoutVars>
          <dgm:chMax val="0"/>
          <dgm:chPref val="0"/>
          <dgm:bulletEnabled val="1"/>
        </dgm:presLayoutVars>
      </dgm:prSet>
      <dgm:spPr/>
    </dgm:pt>
    <dgm:pt modelId="{9D50A7D5-9F9B-4E2C-A676-ECDEA39D9952}" type="pres">
      <dgm:prSet presAssocID="{FD2D2DEE-E7A3-4E2B-BEC9-17EEBAB2937B}" presName="tile4" presStyleLbl="node1" presStyleIdx="3" presStyleCnt="4"/>
      <dgm:spPr/>
    </dgm:pt>
    <dgm:pt modelId="{10A74E40-EB02-48DF-AF3B-F71B0F32DC42}" type="pres">
      <dgm:prSet presAssocID="{FD2D2DEE-E7A3-4E2B-BEC9-17EEBAB2937B}" presName="tile4text" presStyleLbl="node1" presStyleIdx="3" presStyleCnt="4">
        <dgm:presLayoutVars>
          <dgm:chMax val="0"/>
          <dgm:chPref val="0"/>
          <dgm:bulletEnabled val="1"/>
        </dgm:presLayoutVars>
      </dgm:prSet>
      <dgm:spPr/>
    </dgm:pt>
    <dgm:pt modelId="{90C17D29-DAEC-4AB4-BF74-B4AAE7E28F2A}" type="pres">
      <dgm:prSet presAssocID="{FD2D2DEE-E7A3-4E2B-BEC9-17EEBAB2937B}" presName="centerTile" presStyleLbl="fgShp" presStyleIdx="0" presStyleCnt="1">
        <dgm:presLayoutVars>
          <dgm:chMax val="0"/>
          <dgm:chPref val="0"/>
        </dgm:presLayoutVars>
      </dgm:prSet>
      <dgm:spPr/>
    </dgm:pt>
  </dgm:ptLst>
  <dgm:cxnLst>
    <dgm:cxn modelId="{D76E2317-338F-4665-B011-8073CF6A39B1}" type="presOf" srcId="{6CAE4535-2339-4C85-B342-972FC6AA9BAF}" destId="{90C17D29-DAEC-4AB4-BF74-B4AAE7E28F2A}" srcOrd="0" destOrd="0" presId="urn:microsoft.com/office/officeart/2005/8/layout/matrix1"/>
    <dgm:cxn modelId="{E9FFB727-A17E-45C1-8299-B1FD9656F526}" srcId="{6CAE4535-2339-4C85-B342-972FC6AA9BAF}" destId="{F80A2F0F-E091-4A63-9DD3-587C4AE5F9CF}" srcOrd="2" destOrd="0" parTransId="{159EB2EE-278C-4FD4-8CA5-DE76C5E52EA0}" sibTransId="{C33A5CA4-B4AF-4CF3-BC56-BC1EAC5E2CB1}"/>
    <dgm:cxn modelId="{4A0A813B-B8B2-4279-AB53-95726E7CBFB1}" type="presOf" srcId="{747BDFB2-EDE2-4BC8-BFF8-CC486A77AF73}" destId="{37565E0F-4A72-48CB-BCD3-DA2C89FFF5B3}" srcOrd="0" destOrd="0" presId="urn:microsoft.com/office/officeart/2005/8/layout/matrix1"/>
    <dgm:cxn modelId="{8E7FC33C-713F-4F0C-A96F-3A805373F1E0}" type="presOf" srcId="{747BDFB2-EDE2-4BC8-BFF8-CC486A77AF73}" destId="{903243CF-0C7F-4F1D-B347-EC0ADB1D9A2F}" srcOrd="1" destOrd="0" presId="urn:microsoft.com/office/officeart/2005/8/layout/matrix1"/>
    <dgm:cxn modelId="{52ECBD41-7258-4821-9A44-890DABE9D7AC}" srcId="{FD2D2DEE-E7A3-4E2B-BEC9-17EEBAB2937B}" destId="{6CAE4535-2339-4C85-B342-972FC6AA9BAF}" srcOrd="0" destOrd="0" parTransId="{A20C4F0F-4396-47A3-AA32-2B9F5756340B}" sibTransId="{1B640E8E-F265-4AFF-86A4-5EE4F1D18F92}"/>
    <dgm:cxn modelId="{9BF1E943-D8A4-456B-AEC1-CC224FC3017E}" type="presOf" srcId="{F80A2F0F-E091-4A63-9DD3-587C4AE5F9CF}" destId="{8679835C-B16E-4AAD-AFED-5E6C6FC50B90}" srcOrd="0" destOrd="0" presId="urn:microsoft.com/office/officeart/2005/8/layout/matrix1"/>
    <dgm:cxn modelId="{3E1C115A-9C7D-4D49-879B-82188F59DE0E}" type="presOf" srcId="{FD2D2DEE-E7A3-4E2B-BEC9-17EEBAB2937B}" destId="{39CADA23-7D20-4517-9F12-0D238D3AC979}" srcOrd="0" destOrd="0" presId="urn:microsoft.com/office/officeart/2005/8/layout/matrix1"/>
    <dgm:cxn modelId="{FC68C18E-B6C1-40DC-848F-7425A2943203}" srcId="{6CAE4535-2339-4C85-B342-972FC6AA9BAF}" destId="{747BDFB2-EDE2-4BC8-BFF8-CC486A77AF73}" srcOrd="1" destOrd="0" parTransId="{65D40F14-427D-4EB7-9371-4C6904043E05}" sibTransId="{52C6B6B7-BE4F-4697-A3F5-90F85D9B60DC}"/>
    <dgm:cxn modelId="{01C0A7B0-20E3-4C26-BF4F-6F0C289FDE3B}" type="presOf" srcId="{326075E8-D3C0-4571-AC72-054DA08A67B5}" destId="{10A74E40-EB02-48DF-AF3B-F71B0F32DC42}" srcOrd="1" destOrd="0" presId="urn:microsoft.com/office/officeart/2005/8/layout/matrix1"/>
    <dgm:cxn modelId="{C56D62BA-6726-4540-B207-E66C297F5884}" srcId="{6CAE4535-2339-4C85-B342-972FC6AA9BAF}" destId="{326075E8-D3C0-4571-AC72-054DA08A67B5}" srcOrd="3" destOrd="0" parTransId="{CD874573-880D-40D8-8505-C546865532F2}" sibTransId="{093834C1-18D4-4A15-A3C3-6AD6A3C80AC7}"/>
    <dgm:cxn modelId="{F0395EC1-52D3-46FE-A829-D0862EB74379}" type="presOf" srcId="{DDA195AB-76B4-4A86-9E6B-86311322048C}" destId="{34589BB5-C58C-4E84-8892-AF3EA331E6A5}" srcOrd="0" destOrd="0" presId="urn:microsoft.com/office/officeart/2005/8/layout/matrix1"/>
    <dgm:cxn modelId="{45C1A2C7-1550-457A-B5BA-8610C7321326}" type="presOf" srcId="{DDA195AB-76B4-4A86-9E6B-86311322048C}" destId="{127A9937-7513-4E16-997F-44D7B33E678F}" srcOrd="1" destOrd="0" presId="urn:microsoft.com/office/officeart/2005/8/layout/matrix1"/>
    <dgm:cxn modelId="{EBBF47D2-74FA-4C47-A509-E76991541827}" srcId="{6CAE4535-2339-4C85-B342-972FC6AA9BAF}" destId="{DDA195AB-76B4-4A86-9E6B-86311322048C}" srcOrd="0" destOrd="0" parTransId="{C65700BC-B65E-4D52-91F6-DCB221E27806}" sibTransId="{9DE98B44-796F-4125-91CE-D102335D1091}"/>
    <dgm:cxn modelId="{650B1AD7-1B24-48C1-84E6-85C790E1E74A}" type="presOf" srcId="{F80A2F0F-E091-4A63-9DD3-587C4AE5F9CF}" destId="{7A26F70B-DF7B-4E48-B5FD-1C7A003702A8}" srcOrd="1" destOrd="0" presId="urn:microsoft.com/office/officeart/2005/8/layout/matrix1"/>
    <dgm:cxn modelId="{5CD563DD-765D-44B5-96A1-8A772FD5E515}" type="presOf" srcId="{326075E8-D3C0-4571-AC72-054DA08A67B5}" destId="{9D50A7D5-9F9B-4E2C-A676-ECDEA39D9952}" srcOrd="0" destOrd="0" presId="urn:microsoft.com/office/officeart/2005/8/layout/matrix1"/>
    <dgm:cxn modelId="{00D7D6FA-A212-4F9A-A26C-8456EECDC65F}" type="presParOf" srcId="{39CADA23-7D20-4517-9F12-0D238D3AC979}" destId="{2DB8AFB3-BCD9-4229-B6B2-016AA654D728}" srcOrd="0" destOrd="0" presId="urn:microsoft.com/office/officeart/2005/8/layout/matrix1"/>
    <dgm:cxn modelId="{4358C2B0-58D3-41DC-B525-28FD9058CCDB}" type="presParOf" srcId="{2DB8AFB3-BCD9-4229-B6B2-016AA654D728}" destId="{34589BB5-C58C-4E84-8892-AF3EA331E6A5}" srcOrd="0" destOrd="0" presId="urn:microsoft.com/office/officeart/2005/8/layout/matrix1"/>
    <dgm:cxn modelId="{41391B59-7D39-4EB2-B952-C0142D1A12C3}" type="presParOf" srcId="{2DB8AFB3-BCD9-4229-B6B2-016AA654D728}" destId="{127A9937-7513-4E16-997F-44D7B33E678F}" srcOrd="1" destOrd="0" presId="urn:microsoft.com/office/officeart/2005/8/layout/matrix1"/>
    <dgm:cxn modelId="{0087314B-1B00-4C9C-969F-CDF21845678E}" type="presParOf" srcId="{2DB8AFB3-BCD9-4229-B6B2-016AA654D728}" destId="{37565E0F-4A72-48CB-BCD3-DA2C89FFF5B3}" srcOrd="2" destOrd="0" presId="urn:microsoft.com/office/officeart/2005/8/layout/matrix1"/>
    <dgm:cxn modelId="{21699B35-8D1F-475E-8EFC-B4D813CAC2D7}" type="presParOf" srcId="{2DB8AFB3-BCD9-4229-B6B2-016AA654D728}" destId="{903243CF-0C7F-4F1D-B347-EC0ADB1D9A2F}" srcOrd="3" destOrd="0" presId="urn:microsoft.com/office/officeart/2005/8/layout/matrix1"/>
    <dgm:cxn modelId="{C9B6E607-0DC0-450E-AD3A-F1B041259589}" type="presParOf" srcId="{2DB8AFB3-BCD9-4229-B6B2-016AA654D728}" destId="{8679835C-B16E-4AAD-AFED-5E6C6FC50B90}" srcOrd="4" destOrd="0" presId="urn:microsoft.com/office/officeart/2005/8/layout/matrix1"/>
    <dgm:cxn modelId="{DB352758-C0D3-490E-99A5-69DD2D6B16B4}" type="presParOf" srcId="{2DB8AFB3-BCD9-4229-B6B2-016AA654D728}" destId="{7A26F70B-DF7B-4E48-B5FD-1C7A003702A8}" srcOrd="5" destOrd="0" presId="urn:microsoft.com/office/officeart/2005/8/layout/matrix1"/>
    <dgm:cxn modelId="{25A4BCD7-8BC7-4B96-A12E-CADDD6C984D2}" type="presParOf" srcId="{2DB8AFB3-BCD9-4229-B6B2-016AA654D728}" destId="{9D50A7D5-9F9B-4E2C-A676-ECDEA39D9952}" srcOrd="6" destOrd="0" presId="urn:microsoft.com/office/officeart/2005/8/layout/matrix1"/>
    <dgm:cxn modelId="{CDBA22F0-CE5F-4D2A-A0D3-157DAC262CB9}" type="presParOf" srcId="{2DB8AFB3-BCD9-4229-B6B2-016AA654D728}" destId="{10A74E40-EB02-48DF-AF3B-F71B0F32DC42}" srcOrd="7" destOrd="0" presId="urn:microsoft.com/office/officeart/2005/8/layout/matrix1"/>
    <dgm:cxn modelId="{80A3049C-C3B4-4BA6-8553-77BDF638C58F}" type="presParOf" srcId="{39CADA23-7D20-4517-9F12-0D238D3AC979}" destId="{90C17D29-DAEC-4AB4-BF74-B4AAE7E28F2A}"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AAE3D-FDC9-4B25-8010-C328210E87CC}">
      <dsp:nvSpPr>
        <dsp:cNvPr id="0" name=""/>
        <dsp:cNvSpPr/>
      </dsp:nvSpPr>
      <dsp:spPr>
        <a:xfrm>
          <a:off x="621068" y="0"/>
          <a:ext cx="7038782" cy="406400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3DF593-482F-497E-81B9-A14A9A6838CC}">
      <dsp:nvSpPr>
        <dsp:cNvPr id="0" name=""/>
        <dsp:cNvSpPr/>
      </dsp:nvSpPr>
      <dsp:spPr>
        <a:xfrm>
          <a:off x="280613" y="1219199"/>
          <a:ext cx="2484276" cy="16256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Firstly, raise any concerns with your child’s class teacher who can pass it on to the </a:t>
          </a:r>
          <a:r>
            <a:rPr lang="en-GB" sz="1800" kern="1200" dirty="0" err="1"/>
            <a:t>SENDCo</a:t>
          </a:r>
          <a:r>
            <a:rPr lang="en-GB" sz="1800" kern="1200" dirty="0"/>
            <a:t>. </a:t>
          </a:r>
        </a:p>
      </dsp:txBody>
      <dsp:txXfrm>
        <a:off x="359968" y="1298554"/>
        <a:ext cx="2325566" cy="1466890"/>
      </dsp:txXfrm>
    </dsp:sp>
    <dsp:sp modelId="{D3D61EAA-F915-419B-81C7-7C1120B16D61}">
      <dsp:nvSpPr>
        <dsp:cNvPr id="0" name=""/>
        <dsp:cNvSpPr/>
      </dsp:nvSpPr>
      <dsp:spPr>
        <a:xfrm>
          <a:off x="2898321" y="1219199"/>
          <a:ext cx="2484276" cy="1625600"/>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class teacher and </a:t>
          </a:r>
          <a:r>
            <a:rPr lang="en-GB" sz="1800" kern="1200" dirty="0" err="1"/>
            <a:t>SENDCo</a:t>
          </a:r>
          <a:r>
            <a:rPr lang="en-GB" sz="1800" kern="1200" dirty="0"/>
            <a:t> will work together to address these concerns.</a:t>
          </a:r>
        </a:p>
      </dsp:txBody>
      <dsp:txXfrm>
        <a:off x="2977676" y="1298554"/>
        <a:ext cx="2325566" cy="1466890"/>
      </dsp:txXfrm>
    </dsp:sp>
    <dsp:sp modelId="{E86511F7-42DF-4AEC-9716-30469C29EB5F}">
      <dsp:nvSpPr>
        <dsp:cNvPr id="0" name=""/>
        <dsp:cNvSpPr/>
      </dsp:nvSpPr>
      <dsp:spPr>
        <a:xfrm>
          <a:off x="5516030" y="1219199"/>
          <a:ext cx="2484276" cy="1625600"/>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The </a:t>
          </a:r>
          <a:r>
            <a:rPr lang="en-GB" sz="1800" kern="1200" dirty="0" err="1"/>
            <a:t>SENDCo</a:t>
          </a:r>
          <a:r>
            <a:rPr lang="en-GB" sz="1800" kern="1200" dirty="0"/>
            <a:t> and wider Inclusion Team are always happy to talk via phone, email or face-to-face. </a:t>
          </a:r>
        </a:p>
      </dsp:txBody>
      <dsp:txXfrm>
        <a:off x="5595385" y="1298554"/>
        <a:ext cx="2325566" cy="146689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9BB5-C58C-4E84-8892-AF3EA331E6A5}">
      <dsp:nvSpPr>
        <dsp:cNvPr id="0" name=""/>
        <dsp:cNvSpPr/>
      </dsp:nvSpPr>
      <dsp:spPr>
        <a:xfrm rot="16200000">
          <a:off x="162017" y="-162017"/>
          <a:ext cx="1696380" cy="202041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GB" sz="1800" kern="1200" dirty="0"/>
        </a:p>
      </dsp:txBody>
      <dsp:txXfrm rot="5400000">
        <a:off x="0" y="0"/>
        <a:ext cx="2020416" cy="1272285"/>
      </dsp:txXfrm>
    </dsp:sp>
    <dsp:sp modelId="{37565E0F-4A72-48CB-BCD3-DA2C89FFF5B3}">
      <dsp:nvSpPr>
        <dsp:cNvPr id="0" name=""/>
        <dsp:cNvSpPr/>
      </dsp:nvSpPr>
      <dsp:spPr>
        <a:xfrm>
          <a:off x="2020416" y="0"/>
          <a:ext cx="2020416" cy="169638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Use</a:t>
          </a:r>
          <a:r>
            <a:rPr lang="en-GB" sz="1800" kern="1200" baseline="0" dirty="0"/>
            <a:t> of School Council members</a:t>
          </a:r>
          <a:endParaRPr lang="en-GB" sz="1800" kern="1200" dirty="0"/>
        </a:p>
      </dsp:txBody>
      <dsp:txXfrm>
        <a:off x="2020416" y="0"/>
        <a:ext cx="2020416" cy="1272285"/>
      </dsp:txXfrm>
    </dsp:sp>
    <dsp:sp modelId="{8679835C-B16E-4AAD-AFED-5E6C6FC50B90}">
      <dsp:nvSpPr>
        <dsp:cNvPr id="0" name=""/>
        <dsp:cNvSpPr/>
      </dsp:nvSpPr>
      <dsp:spPr>
        <a:xfrm rot="10800000">
          <a:off x="0" y="1696380"/>
          <a:ext cx="2020416" cy="169638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Informal pupil interviews</a:t>
          </a:r>
        </a:p>
      </dsp:txBody>
      <dsp:txXfrm rot="10800000">
        <a:off x="0" y="2120475"/>
        <a:ext cx="2020416" cy="1272285"/>
      </dsp:txXfrm>
    </dsp:sp>
    <dsp:sp modelId="{9D50A7D5-9F9B-4E2C-A676-ECDEA39D9952}">
      <dsp:nvSpPr>
        <dsp:cNvPr id="0" name=""/>
        <dsp:cNvSpPr/>
      </dsp:nvSpPr>
      <dsp:spPr>
        <a:xfrm rot="5400000">
          <a:off x="2182434" y="1534362"/>
          <a:ext cx="1696380" cy="2020416"/>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t>Assessment for Learning opportunities in class</a:t>
          </a:r>
        </a:p>
      </dsp:txBody>
      <dsp:txXfrm rot="-5400000">
        <a:off x="2020416" y="2120474"/>
        <a:ext cx="2020416" cy="1272285"/>
      </dsp:txXfrm>
    </dsp:sp>
    <dsp:sp modelId="{90C17D29-DAEC-4AB4-BF74-B4AAE7E28F2A}">
      <dsp:nvSpPr>
        <dsp:cNvPr id="0" name=""/>
        <dsp:cNvSpPr/>
      </dsp:nvSpPr>
      <dsp:spPr>
        <a:xfrm>
          <a:off x="1414291" y="1272285"/>
          <a:ext cx="1212249" cy="848190"/>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Young People</a:t>
          </a:r>
        </a:p>
      </dsp:txBody>
      <dsp:txXfrm>
        <a:off x="1455696" y="1313690"/>
        <a:ext cx="1129439" cy="765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11BE1-9729-4002-ACD2-6329E42DC70F}">
      <dsp:nvSpPr>
        <dsp:cNvPr id="0" name=""/>
        <dsp:cNvSpPr/>
      </dsp:nvSpPr>
      <dsp:spPr>
        <a:xfrm>
          <a:off x="1213226" y="-32542"/>
          <a:ext cx="5206394" cy="5206394"/>
        </a:xfrm>
        <a:prstGeom prst="circularArrow">
          <a:avLst>
            <a:gd name="adj1" fmla="val 5544"/>
            <a:gd name="adj2" fmla="val 330680"/>
            <a:gd name="adj3" fmla="val 14508999"/>
            <a:gd name="adj4" fmla="val 16954109"/>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0016F5-EC69-4E3C-90F5-2191A2EEE3B0}">
      <dsp:nvSpPr>
        <dsp:cNvPr id="0" name=""/>
        <dsp:cNvSpPr/>
      </dsp:nvSpPr>
      <dsp:spPr>
        <a:xfrm>
          <a:off x="3002079" y="2831"/>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Teacher assessments</a:t>
          </a:r>
          <a:endParaRPr lang="en-GB" sz="1400" i="1" kern="1200" dirty="0"/>
        </a:p>
      </dsp:txBody>
      <dsp:txXfrm>
        <a:off x="3041832" y="42584"/>
        <a:ext cx="1549182" cy="734838"/>
      </dsp:txXfrm>
    </dsp:sp>
    <dsp:sp modelId="{A84C94BB-775B-466C-81F6-AD229CF11A5A}">
      <dsp:nvSpPr>
        <dsp:cNvPr id="0" name=""/>
        <dsp:cNvSpPr/>
      </dsp:nvSpPr>
      <dsp:spPr>
        <a:xfrm>
          <a:off x="4737910" y="838763"/>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Academy data collection</a:t>
          </a:r>
          <a:endParaRPr lang="en-GB" sz="1400" i="1" kern="1200" dirty="0"/>
        </a:p>
      </dsp:txBody>
      <dsp:txXfrm>
        <a:off x="4777663" y="878516"/>
        <a:ext cx="1549182" cy="734838"/>
      </dsp:txXfrm>
    </dsp:sp>
    <dsp:sp modelId="{227E2D0E-1C70-4765-993F-6D1511BF81D0}">
      <dsp:nvSpPr>
        <dsp:cNvPr id="0" name=""/>
        <dsp:cNvSpPr/>
      </dsp:nvSpPr>
      <dsp:spPr>
        <a:xfrm>
          <a:off x="5166625" y="2717086"/>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Comparison with national data</a:t>
          </a:r>
          <a:endParaRPr lang="en-GB" sz="1400" i="1" kern="1200" dirty="0"/>
        </a:p>
      </dsp:txBody>
      <dsp:txXfrm>
        <a:off x="5206378" y="2756839"/>
        <a:ext cx="1549182" cy="734838"/>
      </dsp:txXfrm>
    </dsp:sp>
    <dsp:sp modelId="{4E298550-76AA-489B-B5DA-A06630C4E7A0}">
      <dsp:nvSpPr>
        <dsp:cNvPr id="0" name=""/>
        <dsp:cNvSpPr/>
      </dsp:nvSpPr>
      <dsp:spPr>
        <a:xfrm>
          <a:off x="3965393" y="4223383"/>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Review meetings</a:t>
          </a:r>
          <a:endParaRPr lang="en-GB" sz="1400" i="1" kern="1200" dirty="0"/>
        </a:p>
      </dsp:txBody>
      <dsp:txXfrm>
        <a:off x="4005146" y="4263136"/>
        <a:ext cx="1549182" cy="734838"/>
      </dsp:txXfrm>
    </dsp:sp>
    <dsp:sp modelId="{2C74DADD-0D83-4AD6-A062-4800A4CF5CC1}">
      <dsp:nvSpPr>
        <dsp:cNvPr id="0" name=""/>
        <dsp:cNvSpPr/>
      </dsp:nvSpPr>
      <dsp:spPr>
        <a:xfrm>
          <a:off x="2038766" y="4223383"/>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a:t>Written reports</a:t>
          </a:r>
          <a:endParaRPr lang="en-GB" sz="1400" i="1" kern="1200" dirty="0"/>
        </a:p>
      </dsp:txBody>
      <dsp:txXfrm>
        <a:off x="2078519" y="4263136"/>
        <a:ext cx="1549182" cy="734838"/>
      </dsp:txXfrm>
    </dsp:sp>
    <dsp:sp modelId="{8C01AB65-A5D3-408C-AA1F-EDF52409FB0C}">
      <dsp:nvSpPr>
        <dsp:cNvPr id="0" name=""/>
        <dsp:cNvSpPr/>
      </dsp:nvSpPr>
      <dsp:spPr>
        <a:xfrm>
          <a:off x="837533" y="2717086"/>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dirty="0"/>
            <a:t>Additional intervention reports</a:t>
          </a:r>
        </a:p>
      </dsp:txBody>
      <dsp:txXfrm>
        <a:off x="877286" y="2756839"/>
        <a:ext cx="1549182" cy="734838"/>
      </dsp:txXfrm>
    </dsp:sp>
    <dsp:sp modelId="{14353654-8A82-4E4F-99E3-1046D7D19C66}">
      <dsp:nvSpPr>
        <dsp:cNvPr id="0" name=""/>
        <dsp:cNvSpPr/>
      </dsp:nvSpPr>
      <dsp:spPr>
        <a:xfrm>
          <a:off x="1064727" y="875555"/>
          <a:ext cx="1628688" cy="81434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i="1" kern="1200" dirty="0"/>
            <a:t>Annual</a:t>
          </a:r>
          <a:r>
            <a:rPr lang="en-GB" sz="1400" i="1" kern="1200" baseline="0" dirty="0"/>
            <a:t> reviews and parents’ evenings</a:t>
          </a:r>
          <a:endParaRPr lang="en-GB" sz="1400" i="1" kern="1200" dirty="0"/>
        </a:p>
      </dsp:txBody>
      <dsp:txXfrm>
        <a:off x="1104480" y="915308"/>
        <a:ext cx="1549182" cy="7348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2E988-3223-4C5D-9C9B-20E59FDDF50B}">
      <dsp:nvSpPr>
        <dsp:cNvPr id="0" name=""/>
        <dsp:cNvSpPr/>
      </dsp:nvSpPr>
      <dsp:spPr>
        <a:xfrm>
          <a:off x="2173526" y="1904841"/>
          <a:ext cx="2421136" cy="2094381"/>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We monitor the effectiveness of provision through…</a:t>
          </a:r>
        </a:p>
      </dsp:txBody>
      <dsp:txXfrm>
        <a:off x="2574742" y="2251909"/>
        <a:ext cx="1618704" cy="1400245"/>
      </dsp:txXfrm>
    </dsp:sp>
    <dsp:sp modelId="{9F6F9BAF-2542-4C75-A6E7-F790BBBECA13}">
      <dsp:nvSpPr>
        <dsp:cNvPr id="0" name=""/>
        <dsp:cNvSpPr/>
      </dsp:nvSpPr>
      <dsp:spPr>
        <a:xfrm>
          <a:off x="3689622" y="90282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0B2017-F446-4EBD-9DE6-CB880BBE5F94}">
      <dsp:nvSpPr>
        <dsp:cNvPr id="0" name=""/>
        <dsp:cNvSpPr/>
      </dsp:nvSpPr>
      <dsp:spPr>
        <a:xfrm>
          <a:off x="2396547" y="0"/>
          <a:ext cx="1984104" cy="171648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Classroom observations</a:t>
          </a:r>
        </a:p>
      </dsp:txBody>
      <dsp:txXfrm>
        <a:off x="2725355" y="284458"/>
        <a:ext cx="1326488" cy="1147567"/>
      </dsp:txXfrm>
    </dsp:sp>
    <dsp:sp modelId="{BB15AC85-ED90-4E26-9CC7-B3B724784DC6}">
      <dsp:nvSpPr>
        <dsp:cNvPr id="0" name=""/>
        <dsp:cNvSpPr/>
      </dsp:nvSpPr>
      <dsp:spPr>
        <a:xfrm>
          <a:off x="4755733" y="237426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6ED81B-18D3-41C2-95C5-538C05BEAD02}">
      <dsp:nvSpPr>
        <dsp:cNvPr id="0" name=""/>
        <dsp:cNvSpPr/>
      </dsp:nvSpPr>
      <dsp:spPr>
        <a:xfrm>
          <a:off x="4216201" y="1055752"/>
          <a:ext cx="1984104" cy="171648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Data analysis</a:t>
          </a:r>
        </a:p>
      </dsp:txBody>
      <dsp:txXfrm>
        <a:off x="4545009" y="1340210"/>
        <a:ext cx="1326488" cy="1147567"/>
      </dsp:txXfrm>
    </dsp:sp>
    <dsp:sp modelId="{9AD2E093-2118-4401-BE45-B364836392FF}">
      <dsp:nvSpPr>
        <dsp:cNvPr id="0" name=""/>
        <dsp:cNvSpPr/>
      </dsp:nvSpPr>
      <dsp:spPr>
        <a:xfrm>
          <a:off x="4015144" y="4035241"/>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22CB9E-90A7-434E-9115-5350F1722B06}">
      <dsp:nvSpPr>
        <dsp:cNvPr id="0" name=""/>
        <dsp:cNvSpPr/>
      </dsp:nvSpPr>
      <dsp:spPr>
        <a:xfrm>
          <a:off x="4216201" y="3131238"/>
          <a:ext cx="1984104" cy="171648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Pupil feedback</a:t>
          </a:r>
        </a:p>
      </dsp:txBody>
      <dsp:txXfrm>
        <a:off x="4545009" y="3415696"/>
        <a:ext cx="1326488" cy="1147567"/>
      </dsp:txXfrm>
    </dsp:sp>
    <dsp:sp modelId="{FAE46442-E5B9-4CCA-9FF1-E18794BF932D}">
      <dsp:nvSpPr>
        <dsp:cNvPr id="0" name=""/>
        <dsp:cNvSpPr/>
      </dsp:nvSpPr>
      <dsp:spPr>
        <a:xfrm>
          <a:off x="2178031" y="4207657"/>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F1B299-E67A-48CB-874F-F465F295AA6F}">
      <dsp:nvSpPr>
        <dsp:cNvPr id="0" name=""/>
        <dsp:cNvSpPr/>
      </dsp:nvSpPr>
      <dsp:spPr>
        <a:xfrm>
          <a:off x="2396547" y="4188171"/>
          <a:ext cx="1984104" cy="171648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Parent consultations</a:t>
          </a:r>
        </a:p>
      </dsp:txBody>
      <dsp:txXfrm>
        <a:off x="2725355" y="4472629"/>
        <a:ext cx="1326488" cy="1147567"/>
      </dsp:txXfrm>
    </dsp:sp>
    <dsp:sp modelId="{74FAA7A5-C9E1-4B8C-A8F8-3A5DAA0E18C5}">
      <dsp:nvSpPr>
        <dsp:cNvPr id="0" name=""/>
        <dsp:cNvSpPr/>
      </dsp:nvSpPr>
      <dsp:spPr>
        <a:xfrm>
          <a:off x="1094461" y="2736807"/>
          <a:ext cx="913487" cy="78709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20B15A-899B-4FB5-9D34-CFFA15B18E98}">
      <dsp:nvSpPr>
        <dsp:cNvPr id="0" name=""/>
        <dsp:cNvSpPr/>
      </dsp:nvSpPr>
      <dsp:spPr>
        <a:xfrm>
          <a:off x="568446" y="3132419"/>
          <a:ext cx="1984104" cy="171648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OAT quality assurance arrangements </a:t>
          </a:r>
        </a:p>
      </dsp:txBody>
      <dsp:txXfrm>
        <a:off x="897254" y="3416877"/>
        <a:ext cx="1326488" cy="1147567"/>
      </dsp:txXfrm>
    </dsp:sp>
    <dsp:sp modelId="{BB550911-3F44-4376-BABC-A86906E0A0D0}">
      <dsp:nvSpPr>
        <dsp:cNvPr id="0" name=""/>
        <dsp:cNvSpPr/>
      </dsp:nvSpPr>
      <dsp:spPr>
        <a:xfrm>
          <a:off x="508625" y="1057544"/>
          <a:ext cx="1984104" cy="1716483"/>
        </a:xfrm>
        <a:prstGeom prst="hexagon">
          <a:avLst>
            <a:gd name="adj" fmla="val 28570"/>
            <a:gd name="vf" fmla="val 11547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GB" sz="1700" kern="1200" dirty="0"/>
            <a:t>Multi agency reviews</a:t>
          </a:r>
        </a:p>
      </dsp:txBody>
      <dsp:txXfrm>
        <a:off x="837433" y="1342002"/>
        <a:ext cx="1326488" cy="1147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7304F-ADCE-46CC-849E-AA00BC72F603}">
      <dsp:nvSpPr>
        <dsp:cNvPr id="0" name=""/>
        <dsp:cNvSpPr/>
      </dsp:nvSpPr>
      <dsp:spPr>
        <a:xfrm>
          <a:off x="2573" y="617032"/>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Pre-teaching</a:t>
          </a:r>
        </a:p>
      </dsp:txBody>
      <dsp:txXfrm>
        <a:off x="2573" y="617032"/>
        <a:ext cx="2041820" cy="1225092"/>
      </dsp:txXfrm>
    </dsp:sp>
    <dsp:sp modelId="{B44ABCB5-BF93-437B-852A-210BC51CCC30}">
      <dsp:nvSpPr>
        <dsp:cNvPr id="0" name=""/>
        <dsp:cNvSpPr/>
      </dsp:nvSpPr>
      <dsp:spPr>
        <a:xfrm>
          <a:off x="2248576" y="617032"/>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Small group interventions</a:t>
          </a:r>
        </a:p>
      </dsp:txBody>
      <dsp:txXfrm>
        <a:off x="2248576" y="617032"/>
        <a:ext cx="2041820" cy="1225092"/>
      </dsp:txXfrm>
    </dsp:sp>
    <dsp:sp modelId="{614F0440-DEC8-4457-89F1-17A6C1514905}">
      <dsp:nvSpPr>
        <dsp:cNvPr id="0" name=""/>
        <dsp:cNvSpPr/>
      </dsp:nvSpPr>
      <dsp:spPr>
        <a:xfrm>
          <a:off x="4494579" y="617032"/>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Multi sensory resources</a:t>
          </a:r>
        </a:p>
      </dsp:txBody>
      <dsp:txXfrm>
        <a:off x="4494579" y="617032"/>
        <a:ext cx="2041820" cy="1225092"/>
      </dsp:txXfrm>
    </dsp:sp>
    <dsp:sp modelId="{88A66828-153B-4505-9E11-3645EEEEDDF3}">
      <dsp:nvSpPr>
        <dsp:cNvPr id="0" name=""/>
        <dsp:cNvSpPr/>
      </dsp:nvSpPr>
      <dsp:spPr>
        <a:xfrm>
          <a:off x="6740581" y="617032"/>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Adult support</a:t>
          </a:r>
        </a:p>
      </dsp:txBody>
      <dsp:txXfrm>
        <a:off x="6740581" y="617032"/>
        <a:ext cx="2041820" cy="1225092"/>
      </dsp:txXfrm>
    </dsp:sp>
    <dsp:sp modelId="{58377DC4-ACF5-4DCE-80F2-A46D1B0E00BF}">
      <dsp:nvSpPr>
        <dsp:cNvPr id="0" name=""/>
        <dsp:cNvSpPr/>
      </dsp:nvSpPr>
      <dsp:spPr>
        <a:xfrm>
          <a:off x="2573" y="2046307"/>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Classroom strategies such as movement breaks, extra time, seating arrangements</a:t>
          </a:r>
        </a:p>
      </dsp:txBody>
      <dsp:txXfrm>
        <a:off x="2573" y="2046307"/>
        <a:ext cx="2041820" cy="1225092"/>
      </dsp:txXfrm>
    </dsp:sp>
    <dsp:sp modelId="{E7970979-625E-44F9-A958-1B9B6ABF8DA7}">
      <dsp:nvSpPr>
        <dsp:cNvPr id="0" name=""/>
        <dsp:cNvSpPr/>
      </dsp:nvSpPr>
      <dsp:spPr>
        <a:xfrm>
          <a:off x="2248576" y="2046307"/>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Access to digital devices such as laptops and learning support software</a:t>
          </a:r>
        </a:p>
      </dsp:txBody>
      <dsp:txXfrm>
        <a:off x="2248576" y="2046307"/>
        <a:ext cx="2041820" cy="1225092"/>
      </dsp:txXfrm>
    </dsp:sp>
    <dsp:sp modelId="{96822E70-33EF-49CB-9517-4E470E358DF9}">
      <dsp:nvSpPr>
        <dsp:cNvPr id="0" name=""/>
        <dsp:cNvSpPr/>
      </dsp:nvSpPr>
      <dsp:spPr>
        <a:xfrm>
          <a:off x="4494579" y="2046307"/>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Specialist equipment such as writing slopes, pencil grips, coloured overlays </a:t>
          </a:r>
        </a:p>
      </dsp:txBody>
      <dsp:txXfrm>
        <a:off x="4494579" y="2046307"/>
        <a:ext cx="2041820" cy="1225092"/>
      </dsp:txXfrm>
    </dsp:sp>
    <dsp:sp modelId="{1243B89B-EB62-4BD3-A805-E052E111934A}">
      <dsp:nvSpPr>
        <dsp:cNvPr id="0" name=""/>
        <dsp:cNvSpPr/>
      </dsp:nvSpPr>
      <dsp:spPr>
        <a:xfrm>
          <a:off x="6740581" y="2046307"/>
          <a:ext cx="2041820" cy="122509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Programmes set by external </a:t>
          </a:r>
          <a:r>
            <a:rPr lang="en-GB" sz="1600" kern="1200" dirty="0">
              <a:latin typeface="Corbel" panose="020B0503020204020204"/>
            </a:rPr>
            <a:t>specialists</a:t>
          </a:r>
          <a:r>
            <a:rPr lang="en-GB" sz="1600" kern="1200" dirty="0"/>
            <a:t> for children with specific additional needs</a:t>
          </a:r>
        </a:p>
      </dsp:txBody>
      <dsp:txXfrm>
        <a:off x="6740581" y="2046307"/>
        <a:ext cx="2041820" cy="12250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40BAE-8879-4E4E-8D82-D0675695281A}">
      <dsp:nvSpPr>
        <dsp:cNvPr id="0" name=""/>
        <dsp:cNvSpPr/>
      </dsp:nvSpPr>
      <dsp:spPr>
        <a:xfrm>
          <a:off x="301915" y="2059"/>
          <a:ext cx="2494999" cy="14969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We will provide skilled additional adults to support children, where appropriate.</a:t>
          </a:r>
        </a:p>
      </dsp:txBody>
      <dsp:txXfrm>
        <a:off x="301915" y="2059"/>
        <a:ext cx="2494999" cy="1496999"/>
      </dsp:txXfrm>
    </dsp:sp>
    <dsp:sp modelId="{9D962076-26FF-4DD6-BB46-060AE10CAF7D}">
      <dsp:nvSpPr>
        <dsp:cNvPr id="0" name=""/>
        <dsp:cNvSpPr/>
      </dsp:nvSpPr>
      <dsp:spPr>
        <a:xfrm>
          <a:off x="3046415" y="2059"/>
          <a:ext cx="2494999" cy="14969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We will have flexible arrangements to meet the individual needs of children who attend enrichment opportunities. </a:t>
          </a:r>
        </a:p>
      </dsp:txBody>
      <dsp:txXfrm>
        <a:off x="3046415" y="2059"/>
        <a:ext cx="2494999" cy="1496999"/>
      </dsp:txXfrm>
    </dsp:sp>
    <dsp:sp modelId="{D6D8CE1D-ADAD-4366-95A4-1C7CA07F715E}">
      <dsp:nvSpPr>
        <dsp:cNvPr id="0" name=""/>
        <dsp:cNvSpPr/>
      </dsp:nvSpPr>
      <dsp:spPr>
        <a:xfrm>
          <a:off x="5790914" y="2059"/>
          <a:ext cx="2494999" cy="14969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Accessing enrichment opportunities will be discussed with parents/ carers and any other external agencies so that accessibility needs are met.</a:t>
          </a:r>
        </a:p>
      </dsp:txBody>
      <dsp:txXfrm>
        <a:off x="5790914" y="2059"/>
        <a:ext cx="2494999" cy="1496999"/>
      </dsp:txXfrm>
    </dsp:sp>
    <dsp:sp modelId="{587BD26F-68D3-4178-B96C-807B2DB624BB}">
      <dsp:nvSpPr>
        <dsp:cNvPr id="0" name=""/>
        <dsp:cNvSpPr/>
      </dsp:nvSpPr>
      <dsp:spPr>
        <a:xfrm>
          <a:off x="1674165" y="1748558"/>
          <a:ext cx="2494999" cy="14969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We will carry out additional risk assessments and training all adults working with children who have specific needs.</a:t>
          </a:r>
        </a:p>
      </dsp:txBody>
      <dsp:txXfrm>
        <a:off x="1674165" y="1748558"/>
        <a:ext cx="2494999" cy="1496999"/>
      </dsp:txXfrm>
    </dsp:sp>
    <dsp:sp modelId="{A14A6D83-45E2-4A33-8C2B-914FEF00BC03}">
      <dsp:nvSpPr>
        <dsp:cNvPr id="0" name=""/>
        <dsp:cNvSpPr/>
      </dsp:nvSpPr>
      <dsp:spPr>
        <a:xfrm>
          <a:off x="4418664" y="1748558"/>
          <a:ext cx="2494999" cy="149699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We will  look at adult to child ratios and additional resources that may be needed to support individual children when out of school for an educational or residential visit.</a:t>
          </a:r>
        </a:p>
      </dsp:txBody>
      <dsp:txXfrm>
        <a:off x="4418664" y="1748558"/>
        <a:ext cx="2494999" cy="14969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284420-A716-4DC6-BE01-49D394A94F5F}">
      <dsp:nvSpPr>
        <dsp:cNvPr id="0" name=""/>
        <dsp:cNvSpPr/>
      </dsp:nvSpPr>
      <dsp:spPr>
        <a:xfrm>
          <a:off x="1185595" y="2526"/>
          <a:ext cx="2951187" cy="1896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 whole school ethos that understands and supports children’s individual pastoral, social and medical needs.</a:t>
          </a:r>
        </a:p>
      </dsp:txBody>
      <dsp:txXfrm>
        <a:off x="1185595" y="2526"/>
        <a:ext cx="2951187" cy="1896266"/>
      </dsp:txXfrm>
    </dsp:sp>
    <dsp:sp modelId="{C9FE3D5E-830F-49A7-A711-B86CBC263560}">
      <dsp:nvSpPr>
        <dsp:cNvPr id="0" name=""/>
        <dsp:cNvSpPr/>
      </dsp:nvSpPr>
      <dsp:spPr>
        <a:xfrm>
          <a:off x="4397182" y="2526"/>
          <a:ext cx="2842157" cy="18962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Polar Bear Club: lunchtime provision for those children needing small group, supported playtime.</a:t>
          </a:r>
        </a:p>
      </dsp:txBody>
      <dsp:txXfrm>
        <a:off x="4397182" y="2526"/>
        <a:ext cx="2842157" cy="1896266"/>
      </dsp:txXfrm>
    </dsp:sp>
    <dsp:sp modelId="{5DD480F9-2276-45D8-B621-32EE24404758}">
      <dsp:nvSpPr>
        <dsp:cNvPr id="0" name=""/>
        <dsp:cNvSpPr/>
      </dsp:nvSpPr>
      <dsp:spPr>
        <a:xfrm>
          <a:off x="46073" y="2159192"/>
          <a:ext cx="2603996" cy="1958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An Inclusion Team covering special needs, behaviour, wellbeing and mental health.  </a:t>
          </a:r>
        </a:p>
      </dsp:txBody>
      <dsp:txXfrm>
        <a:off x="46073" y="2159192"/>
        <a:ext cx="2603996" cy="1958512"/>
      </dsp:txXfrm>
    </dsp:sp>
    <dsp:sp modelId="{2613875C-1381-42B5-8F81-6A0789E1BD87}">
      <dsp:nvSpPr>
        <dsp:cNvPr id="0" name=""/>
        <dsp:cNvSpPr/>
      </dsp:nvSpPr>
      <dsp:spPr>
        <a:xfrm>
          <a:off x="2910469" y="2159192"/>
          <a:ext cx="2603996" cy="1958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Care plans for children requiring medication, medical support or intimate care. </a:t>
          </a:r>
        </a:p>
      </dsp:txBody>
      <dsp:txXfrm>
        <a:off x="2910469" y="2159192"/>
        <a:ext cx="2603996" cy="1958512"/>
      </dsp:txXfrm>
    </dsp:sp>
    <dsp:sp modelId="{C34C4DD0-1B26-48DE-A7A8-5C854B07A6AB}">
      <dsp:nvSpPr>
        <dsp:cNvPr id="0" name=""/>
        <dsp:cNvSpPr/>
      </dsp:nvSpPr>
      <dsp:spPr>
        <a:xfrm>
          <a:off x="5774865" y="2159192"/>
          <a:ext cx="2603996" cy="195851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Support during transition between year groups and the move to secondary school. </a:t>
          </a:r>
          <a:endParaRPr lang="en-GB" sz="5100" kern="1200" dirty="0"/>
        </a:p>
      </dsp:txBody>
      <dsp:txXfrm>
        <a:off x="5774865" y="2159192"/>
        <a:ext cx="2603996" cy="19585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CDC76-6DF1-4086-80F8-E0C849589A96}">
      <dsp:nvSpPr>
        <dsp:cNvPr id="0" name=""/>
        <dsp:cNvSpPr/>
      </dsp:nvSpPr>
      <dsp:spPr>
        <a:xfrm>
          <a:off x="2174970" y="2070312"/>
          <a:ext cx="2202786" cy="183629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Pastoral</a:t>
          </a:r>
        </a:p>
        <a:p>
          <a:pPr marL="0" lvl="0" indent="0" algn="ctr" defTabSz="1422400">
            <a:lnSpc>
              <a:spcPct val="90000"/>
            </a:lnSpc>
            <a:spcBef>
              <a:spcPct val="0"/>
            </a:spcBef>
            <a:spcAft>
              <a:spcPct val="35000"/>
            </a:spcAft>
            <a:buNone/>
          </a:pPr>
          <a:r>
            <a:rPr lang="en-GB" sz="3200" kern="1200" dirty="0"/>
            <a:t>Support </a:t>
          </a:r>
        </a:p>
      </dsp:txBody>
      <dsp:txXfrm>
        <a:off x="2497561" y="2339231"/>
        <a:ext cx="1557604" cy="1298453"/>
      </dsp:txXfrm>
    </dsp:sp>
    <dsp:sp modelId="{43DEC115-E3BD-4124-838C-2CD7BF788353}">
      <dsp:nvSpPr>
        <dsp:cNvPr id="0" name=""/>
        <dsp:cNvSpPr/>
      </dsp:nvSpPr>
      <dsp:spPr>
        <a:xfrm rot="16200000">
          <a:off x="2989983" y="1411267"/>
          <a:ext cx="572760"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030458" y="1505708"/>
        <a:ext cx="491811" cy="161899"/>
      </dsp:txXfrm>
    </dsp:sp>
    <dsp:sp modelId="{CA44430F-9CCE-466A-8EF0-69214FF74C01}">
      <dsp:nvSpPr>
        <dsp:cNvPr id="0" name=""/>
        <dsp:cNvSpPr/>
      </dsp:nvSpPr>
      <dsp:spPr>
        <a:xfrm>
          <a:off x="2788410" y="13724"/>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Counselling </a:t>
          </a:r>
        </a:p>
      </dsp:txBody>
      <dsp:txXfrm>
        <a:off x="2931328" y="156642"/>
        <a:ext cx="690071" cy="690071"/>
      </dsp:txXfrm>
    </dsp:sp>
    <dsp:sp modelId="{4F9557BB-52C5-4189-90A7-F33266593606}">
      <dsp:nvSpPr>
        <dsp:cNvPr id="0" name=""/>
        <dsp:cNvSpPr/>
      </dsp:nvSpPr>
      <dsp:spPr>
        <a:xfrm rot="17861538">
          <a:off x="3676294" y="1561957"/>
          <a:ext cx="555891"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697959" y="1651761"/>
        <a:ext cx="474942" cy="161899"/>
      </dsp:txXfrm>
    </dsp:sp>
    <dsp:sp modelId="{304E7E43-735B-4759-802D-FC3501FF5042}">
      <dsp:nvSpPr>
        <dsp:cNvPr id="0" name=""/>
        <dsp:cNvSpPr/>
      </dsp:nvSpPr>
      <dsp:spPr>
        <a:xfrm>
          <a:off x="3944074" y="298570"/>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Family Support worker</a:t>
          </a:r>
        </a:p>
      </dsp:txBody>
      <dsp:txXfrm>
        <a:off x="4086992" y="441488"/>
        <a:ext cx="690071" cy="690071"/>
      </dsp:txXfrm>
    </dsp:sp>
    <dsp:sp modelId="{F7102227-6EE0-489E-A826-CBA8B9BFDD91}">
      <dsp:nvSpPr>
        <dsp:cNvPr id="0" name=""/>
        <dsp:cNvSpPr/>
      </dsp:nvSpPr>
      <dsp:spPr>
        <a:xfrm rot="19523077">
          <a:off x="4254551" y="2001280"/>
          <a:ext cx="513055"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261716" y="2078238"/>
        <a:ext cx="432106" cy="161899"/>
      </dsp:txXfrm>
    </dsp:sp>
    <dsp:sp modelId="{D68EB361-5299-4122-AC19-FD82A37FE5A3}">
      <dsp:nvSpPr>
        <dsp:cNvPr id="0" name=""/>
        <dsp:cNvSpPr/>
      </dsp:nvSpPr>
      <dsp:spPr>
        <a:xfrm>
          <a:off x="4834990" y="1087852"/>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Home School Liaison</a:t>
          </a:r>
        </a:p>
      </dsp:txBody>
      <dsp:txXfrm>
        <a:off x="4977908" y="1230770"/>
        <a:ext cx="690071" cy="690071"/>
      </dsp:txXfrm>
    </dsp:sp>
    <dsp:sp modelId="{8B2CD679-BF4D-480D-A2B8-8E18E0E09AD8}">
      <dsp:nvSpPr>
        <dsp:cNvPr id="0" name=""/>
        <dsp:cNvSpPr/>
      </dsp:nvSpPr>
      <dsp:spPr>
        <a:xfrm rot="21184615">
          <a:off x="4561274" y="2668537"/>
          <a:ext cx="477492"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561569" y="2727382"/>
        <a:ext cx="396543" cy="161899"/>
      </dsp:txXfrm>
    </dsp:sp>
    <dsp:sp modelId="{20AECBAE-73D3-4DE0-A70E-4FD94F34AF5C}">
      <dsp:nvSpPr>
        <dsp:cNvPr id="0" name=""/>
        <dsp:cNvSpPr/>
      </dsp:nvSpPr>
      <dsp:spPr>
        <a:xfrm>
          <a:off x="5257058" y="2200756"/>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EAL support in and out of class</a:t>
          </a:r>
        </a:p>
      </dsp:txBody>
      <dsp:txXfrm>
        <a:off x="5399976" y="2343674"/>
        <a:ext cx="690071" cy="690071"/>
      </dsp:txXfrm>
    </dsp:sp>
    <dsp:sp modelId="{5BA6EE74-8E36-487C-B3AA-CC266E175028}">
      <dsp:nvSpPr>
        <dsp:cNvPr id="0" name=""/>
        <dsp:cNvSpPr/>
      </dsp:nvSpPr>
      <dsp:spPr>
        <a:xfrm rot="1246154">
          <a:off x="4453539" y="3393113"/>
          <a:ext cx="491113"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456169" y="3432727"/>
        <a:ext cx="410164" cy="161899"/>
      </dsp:txXfrm>
    </dsp:sp>
    <dsp:sp modelId="{45D0F26B-585B-41B5-9787-1948FE67F8C2}">
      <dsp:nvSpPr>
        <dsp:cNvPr id="0" name=""/>
        <dsp:cNvSpPr/>
      </dsp:nvSpPr>
      <dsp:spPr>
        <a:xfrm>
          <a:off x="5113590" y="3382329"/>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Social skills groups</a:t>
          </a:r>
        </a:p>
      </dsp:txBody>
      <dsp:txXfrm>
        <a:off x="5256508" y="3525247"/>
        <a:ext cx="690071" cy="690071"/>
      </dsp:txXfrm>
    </dsp:sp>
    <dsp:sp modelId="{BE067798-21CA-4DA6-9B85-A5447329AD8F}">
      <dsp:nvSpPr>
        <dsp:cNvPr id="0" name=""/>
        <dsp:cNvSpPr/>
      </dsp:nvSpPr>
      <dsp:spPr>
        <a:xfrm rot="2907692">
          <a:off x="3987975" y="3959533"/>
          <a:ext cx="536420"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001610" y="3983203"/>
        <a:ext cx="455471" cy="161899"/>
      </dsp:txXfrm>
    </dsp:sp>
    <dsp:sp modelId="{A0E3DBB6-C5AF-44FA-A5E5-E90034A8CD32}">
      <dsp:nvSpPr>
        <dsp:cNvPr id="0" name=""/>
        <dsp:cNvSpPr/>
      </dsp:nvSpPr>
      <dsp:spPr>
        <a:xfrm>
          <a:off x="4437450" y="4361886"/>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Emotional skills groups</a:t>
          </a:r>
        </a:p>
      </dsp:txBody>
      <dsp:txXfrm>
        <a:off x="4580368" y="4504804"/>
        <a:ext cx="690071" cy="690071"/>
      </dsp:txXfrm>
    </dsp:sp>
    <dsp:sp modelId="{66BBE3FE-8AD8-45D9-A911-77062F3F72C2}">
      <dsp:nvSpPr>
        <dsp:cNvPr id="0" name=""/>
        <dsp:cNvSpPr/>
      </dsp:nvSpPr>
      <dsp:spPr>
        <a:xfrm rot="4569231">
          <a:off x="3338298" y="4257972"/>
          <a:ext cx="568453"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3369086" y="4272640"/>
        <a:ext cx="487504" cy="161899"/>
      </dsp:txXfrm>
    </dsp:sp>
    <dsp:sp modelId="{607B7C03-165B-4396-8ECC-88D9F072AFAD}">
      <dsp:nvSpPr>
        <dsp:cNvPr id="0" name=""/>
        <dsp:cNvSpPr/>
      </dsp:nvSpPr>
      <dsp:spPr>
        <a:xfrm>
          <a:off x="3383535" y="4915023"/>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1 to 1 support in class</a:t>
          </a:r>
        </a:p>
      </dsp:txBody>
      <dsp:txXfrm>
        <a:off x="3526453" y="5057941"/>
        <a:ext cx="690071" cy="690071"/>
      </dsp:txXfrm>
    </dsp:sp>
    <dsp:sp modelId="{5C039BAD-EC3E-43A7-9DF0-29C5EE92A820}">
      <dsp:nvSpPr>
        <dsp:cNvPr id="0" name=""/>
        <dsp:cNvSpPr/>
      </dsp:nvSpPr>
      <dsp:spPr>
        <a:xfrm rot="6230769">
          <a:off x="2645976" y="4257972"/>
          <a:ext cx="568453"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696137" y="4272640"/>
        <a:ext cx="487504" cy="161899"/>
      </dsp:txXfrm>
    </dsp:sp>
    <dsp:sp modelId="{99750077-A5DB-4020-82B3-560FC7D17AC8}">
      <dsp:nvSpPr>
        <dsp:cNvPr id="0" name=""/>
        <dsp:cNvSpPr/>
      </dsp:nvSpPr>
      <dsp:spPr>
        <a:xfrm>
          <a:off x="2193284" y="4915023"/>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1 to 1 support out of class</a:t>
          </a:r>
        </a:p>
      </dsp:txBody>
      <dsp:txXfrm>
        <a:off x="2336202" y="5057941"/>
        <a:ext cx="690071" cy="690071"/>
      </dsp:txXfrm>
    </dsp:sp>
    <dsp:sp modelId="{2CB3EE7E-EE2D-4903-A659-6ACE28B3AC05}">
      <dsp:nvSpPr>
        <dsp:cNvPr id="0" name=""/>
        <dsp:cNvSpPr/>
      </dsp:nvSpPr>
      <dsp:spPr>
        <a:xfrm rot="7892308">
          <a:off x="2028331" y="3959533"/>
          <a:ext cx="536420"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095645" y="3983203"/>
        <a:ext cx="455471" cy="161899"/>
      </dsp:txXfrm>
    </dsp:sp>
    <dsp:sp modelId="{E1156476-72B7-4642-89D1-9D261ED09D23}">
      <dsp:nvSpPr>
        <dsp:cNvPr id="0" name=""/>
        <dsp:cNvSpPr/>
      </dsp:nvSpPr>
      <dsp:spPr>
        <a:xfrm>
          <a:off x="1139369" y="4361886"/>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Pastoral leadership</a:t>
          </a:r>
        </a:p>
      </dsp:txBody>
      <dsp:txXfrm>
        <a:off x="1282287" y="4504804"/>
        <a:ext cx="690071" cy="690071"/>
      </dsp:txXfrm>
    </dsp:sp>
    <dsp:sp modelId="{3FC8796E-A5A8-4F1C-B364-ADDA16257F6C}">
      <dsp:nvSpPr>
        <dsp:cNvPr id="0" name=""/>
        <dsp:cNvSpPr/>
      </dsp:nvSpPr>
      <dsp:spPr>
        <a:xfrm rot="9553846">
          <a:off x="1608075" y="3393113"/>
          <a:ext cx="491113"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686394" y="3432727"/>
        <a:ext cx="410164" cy="161899"/>
      </dsp:txXfrm>
    </dsp:sp>
    <dsp:sp modelId="{C5652683-C36F-408F-8584-D6FE29A6524D}">
      <dsp:nvSpPr>
        <dsp:cNvPr id="0" name=""/>
        <dsp:cNvSpPr/>
      </dsp:nvSpPr>
      <dsp:spPr>
        <a:xfrm>
          <a:off x="463230" y="3382329"/>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School Council</a:t>
          </a:r>
        </a:p>
      </dsp:txBody>
      <dsp:txXfrm>
        <a:off x="606148" y="3525247"/>
        <a:ext cx="690071" cy="690071"/>
      </dsp:txXfrm>
    </dsp:sp>
    <dsp:sp modelId="{4C31D045-AC0C-48EC-AF3E-CAAFFCC8CB24}">
      <dsp:nvSpPr>
        <dsp:cNvPr id="0" name=""/>
        <dsp:cNvSpPr/>
      </dsp:nvSpPr>
      <dsp:spPr>
        <a:xfrm rot="11215385">
          <a:off x="1513960" y="2668537"/>
          <a:ext cx="477492"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594614" y="2727382"/>
        <a:ext cx="396543" cy="161899"/>
      </dsp:txXfrm>
    </dsp:sp>
    <dsp:sp modelId="{EF7203B9-D6DE-438E-8761-90589D2C89E2}">
      <dsp:nvSpPr>
        <dsp:cNvPr id="0" name=""/>
        <dsp:cNvSpPr/>
      </dsp:nvSpPr>
      <dsp:spPr>
        <a:xfrm>
          <a:off x="319761" y="2200756"/>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a:t>PSHE lessons</a:t>
          </a:r>
        </a:p>
      </dsp:txBody>
      <dsp:txXfrm>
        <a:off x="462679" y="2343674"/>
        <a:ext cx="690071" cy="690071"/>
      </dsp:txXfrm>
    </dsp:sp>
    <dsp:sp modelId="{E6D26D01-1504-4FBD-BF0E-4182A06CC10A}">
      <dsp:nvSpPr>
        <dsp:cNvPr id="0" name=""/>
        <dsp:cNvSpPr/>
      </dsp:nvSpPr>
      <dsp:spPr>
        <a:xfrm rot="12876923">
          <a:off x="1785120" y="2001280"/>
          <a:ext cx="513055"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1858904" y="2078238"/>
        <a:ext cx="432106" cy="161899"/>
      </dsp:txXfrm>
    </dsp:sp>
    <dsp:sp modelId="{23BD2B83-13C6-4A7C-8D31-34884F0800B2}">
      <dsp:nvSpPr>
        <dsp:cNvPr id="0" name=""/>
        <dsp:cNvSpPr/>
      </dsp:nvSpPr>
      <dsp:spPr>
        <a:xfrm>
          <a:off x="741830" y="1087852"/>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Mental Health leadership</a:t>
          </a:r>
        </a:p>
      </dsp:txBody>
      <dsp:txXfrm>
        <a:off x="884748" y="1230770"/>
        <a:ext cx="690071" cy="690071"/>
      </dsp:txXfrm>
    </dsp:sp>
    <dsp:sp modelId="{5143A559-2968-49B1-B697-AF6256D4C86B}">
      <dsp:nvSpPr>
        <dsp:cNvPr id="0" name=""/>
        <dsp:cNvSpPr/>
      </dsp:nvSpPr>
      <dsp:spPr>
        <a:xfrm rot="14538462">
          <a:off x="2320541" y="1561957"/>
          <a:ext cx="555891" cy="2698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rot="10800000">
        <a:off x="2379825" y="1651761"/>
        <a:ext cx="474942" cy="161899"/>
      </dsp:txXfrm>
    </dsp:sp>
    <dsp:sp modelId="{EC6860EF-EA00-4491-A200-8C5F4512C586}">
      <dsp:nvSpPr>
        <dsp:cNvPr id="0" name=""/>
        <dsp:cNvSpPr/>
      </dsp:nvSpPr>
      <dsp:spPr>
        <a:xfrm>
          <a:off x="1632745" y="298570"/>
          <a:ext cx="975907" cy="975907"/>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GB" sz="1000" kern="1200" dirty="0"/>
            <a:t>Behaviour support</a:t>
          </a:r>
        </a:p>
      </dsp:txBody>
      <dsp:txXfrm>
        <a:off x="1775663" y="441488"/>
        <a:ext cx="690071" cy="6900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8BB43-2704-4F47-A961-6A491F5AAE94}">
      <dsp:nvSpPr>
        <dsp:cNvPr id="0" name=""/>
        <dsp:cNvSpPr/>
      </dsp:nvSpPr>
      <dsp:spPr>
        <a:xfrm>
          <a:off x="1324259" y="0"/>
          <a:ext cx="4912320" cy="491232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9DE37-38EF-4CAD-A0ED-9B8F7F46F246}">
      <dsp:nvSpPr>
        <dsp:cNvPr id="0" name=""/>
        <dsp:cNvSpPr/>
      </dsp:nvSpPr>
      <dsp:spPr>
        <a:xfrm>
          <a:off x="714506" y="2709158"/>
          <a:ext cx="1935211" cy="190695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Reception: staff visit pre-schools and conduct home visits, in addition to multi-agency transition meetings for those with high needs  </a:t>
          </a:r>
        </a:p>
      </dsp:txBody>
      <dsp:txXfrm>
        <a:off x="807596" y="2802248"/>
        <a:ext cx="1749031" cy="1720773"/>
      </dsp:txXfrm>
    </dsp:sp>
    <dsp:sp modelId="{CCB915DC-5012-4613-B72A-CD0A692E2D78}">
      <dsp:nvSpPr>
        <dsp:cNvPr id="0" name=""/>
        <dsp:cNvSpPr/>
      </dsp:nvSpPr>
      <dsp:spPr>
        <a:xfrm>
          <a:off x="5040562" y="511059"/>
          <a:ext cx="1915804" cy="19158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Secondary: children have several opportunities to visit their new school and meet members of staff</a:t>
          </a:r>
        </a:p>
      </dsp:txBody>
      <dsp:txXfrm>
        <a:off x="5134084" y="604581"/>
        <a:ext cx="1728760" cy="1728760"/>
      </dsp:txXfrm>
    </dsp:sp>
    <dsp:sp modelId="{A2D5B8A7-DB3A-4226-A24D-1E744DDD5123}">
      <dsp:nvSpPr>
        <dsp:cNvPr id="0" name=""/>
        <dsp:cNvSpPr/>
      </dsp:nvSpPr>
      <dsp:spPr>
        <a:xfrm>
          <a:off x="676487" y="557839"/>
          <a:ext cx="1915804" cy="182535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Reception: children visit the school several times before starting, with and without their parents.  </a:t>
          </a:r>
        </a:p>
      </dsp:txBody>
      <dsp:txXfrm>
        <a:off x="765594" y="646946"/>
        <a:ext cx="1737590" cy="1647145"/>
      </dsp:txXfrm>
    </dsp:sp>
    <dsp:sp modelId="{DF383C45-487E-415A-9AA9-62A260968483}">
      <dsp:nvSpPr>
        <dsp:cNvPr id="0" name=""/>
        <dsp:cNvSpPr/>
      </dsp:nvSpPr>
      <dsp:spPr>
        <a:xfrm>
          <a:off x="5064605" y="2714221"/>
          <a:ext cx="1915804" cy="1915804"/>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dirty="0"/>
            <a:t>Secondary: transition meetings are held between staff from both schools and relevant information is shared </a:t>
          </a:r>
        </a:p>
      </dsp:txBody>
      <dsp:txXfrm>
        <a:off x="5158127" y="2807743"/>
        <a:ext cx="1728760" cy="172876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89BB5-C58C-4E84-8892-AF3EA331E6A5}">
      <dsp:nvSpPr>
        <dsp:cNvPr id="0" name=""/>
        <dsp:cNvSpPr/>
      </dsp:nvSpPr>
      <dsp:spPr>
        <a:xfrm rot="16200000">
          <a:off x="126014" y="-126014"/>
          <a:ext cx="1728192" cy="198022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Parents’ evenings</a:t>
          </a:r>
        </a:p>
      </dsp:txBody>
      <dsp:txXfrm rot="5400000">
        <a:off x="-1" y="1"/>
        <a:ext cx="1980220" cy="1296144"/>
      </dsp:txXfrm>
    </dsp:sp>
    <dsp:sp modelId="{37565E0F-4A72-48CB-BCD3-DA2C89FFF5B3}">
      <dsp:nvSpPr>
        <dsp:cNvPr id="0" name=""/>
        <dsp:cNvSpPr/>
      </dsp:nvSpPr>
      <dsp:spPr>
        <a:xfrm>
          <a:off x="1980220" y="0"/>
          <a:ext cx="1980220" cy="172819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Informal meetings</a:t>
          </a:r>
        </a:p>
      </dsp:txBody>
      <dsp:txXfrm>
        <a:off x="1980220" y="0"/>
        <a:ext cx="1980220" cy="1296144"/>
      </dsp:txXfrm>
    </dsp:sp>
    <dsp:sp modelId="{8679835C-B16E-4AAD-AFED-5E6C6FC50B90}">
      <dsp:nvSpPr>
        <dsp:cNvPr id="0" name=""/>
        <dsp:cNvSpPr/>
      </dsp:nvSpPr>
      <dsp:spPr>
        <a:xfrm rot="10800000">
          <a:off x="0" y="1728192"/>
          <a:ext cx="1980220" cy="1728192"/>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Written reports</a:t>
          </a:r>
        </a:p>
      </dsp:txBody>
      <dsp:txXfrm rot="10800000">
        <a:off x="0" y="2160239"/>
        <a:ext cx="1980220" cy="1296144"/>
      </dsp:txXfrm>
    </dsp:sp>
    <dsp:sp modelId="{9D50A7D5-9F9B-4E2C-A676-ECDEA39D9952}">
      <dsp:nvSpPr>
        <dsp:cNvPr id="0" name=""/>
        <dsp:cNvSpPr/>
      </dsp:nvSpPr>
      <dsp:spPr>
        <a:xfrm rot="5400000">
          <a:off x="2106234" y="1602178"/>
          <a:ext cx="1728192" cy="1980220"/>
        </a:xfrm>
        <a:prstGeom prst="round1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en-GB" sz="2300" kern="1200" dirty="0"/>
            <a:t>Open door policy</a:t>
          </a:r>
        </a:p>
      </dsp:txBody>
      <dsp:txXfrm rot="-5400000">
        <a:off x="1980220" y="2160240"/>
        <a:ext cx="1980220" cy="1296144"/>
      </dsp:txXfrm>
    </dsp:sp>
    <dsp:sp modelId="{90C17D29-DAEC-4AB4-BF74-B4AAE7E28F2A}">
      <dsp:nvSpPr>
        <dsp:cNvPr id="0" name=""/>
        <dsp:cNvSpPr/>
      </dsp:nvSpPr>
      <dsp:spPr>
        <a:xfrm>
          <a:off x="1386153" y="1296144"/>
          <a:ext cx="1188132" cy="864096"/>
        </a:xfrm>
        <a:prstGeom prst="roundRect">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GB" sz="2300" kern="1200" dirty="0"/>
            <a:t>Parents</a:t>
          </a:r>
        </a:p>
      </dsp:txBody>
      <dsp:txXfrm>
        <a:off x="1428335" y="1338326"/>
        <a:ext cx="1103768" cy="7797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6FA4E-FF77-44EC-9437-D1C0467EFF7D}" type="datetimeFigureOut">
              <a:rPr lang="en-GB" smtClean="0"/>
              <a:t>05/10/2023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9FA0B5-FCBD-40F9-9A1C-19A1FBD0044A}" type="slidenum">
              <a:rPr lang="en-GB" smtClean="0"/>
              <a:t>‹#›</a:t>
            </a:fld>
            <a:endParaRPr lang="en-GB"/>
          </a:p>
        </p:txBody>
      </p:sp>
    </p:spTree>
    <p:extLst>
      <p:ext uri="{BB962C8B-B14F-4D97-AF65-F5344CB8AC3E}">
        <p14:creationId xmlns:p14="http://schemas.microsoft.com/office/powerpoint/2010/main" val="893866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09FA0B5-FCBD-40F9-9A1C-19A1FBD0044A}" type="slidenum">
              <a:rPr lang="en-GB" smtClean="0"/>
              <a:t>18</a:t>
            </a:fld>
            <a:endParaRPr lang="en-GB"/>
          </a:p>
        </p:txBody>
      </p:sp>
    </p:spTree>
    <p:extLst>
      <p:ext uri="{BB962C8B-B14F-4D97-AF65-F5344CB8AC3E}">
        <p14:creationId xmlns:p14="http://schemas.microsoft.com/office/powerpoint/2010/main" val="157795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7E88C248-B3C4-48D3-A854-56D1AE1C8254}" type="datetimeFigureOut">
              <a:rPr lang="en-GB" smtClean="0"/>
              <a:t>05/10/2023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579D6D8-DA2C-4DC4-A48C-97E03EDB72DB}" type="slidenum">
              <a:rPr lang="en-GB" smtClean="0"/>
              <a:t>‹#›</a:t>
            </a:fld>
            <a:endParaRPr lang="en-GB"/>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32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8C248-B3C4-48D3-A854-56D1AE1C8254}"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180309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8C248-B3C4-48D3-A854-56D1AE1C8254}"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281468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88C248-B3C4-48D3-A854-56D1AE1C8254}"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4029770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88C248-B3C4-48D3-A854-56D1AE1C8254}" type="datetimeFigureOut">
              <a:rPr lang="en-GB" smtClean="0"/>
              <a:t>05/10/2023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579D6D8-DA2C-4DC4-A48C-97E03EDB72DB}" type="slidenum">
              <a:rPr lang="en-GB" smtClean="0"/>
              <a:t>‹#›</a:t>
            </a:fld>
            <a:endParaRPr lang="en-GB"/>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870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88C248-B3C4-48D3-A854-56D1AE1C8254}"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1631817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88C248-B3C4-48D3-A854-56D1AE1C8254}" type="datetimeFigureOut">
              <a:rPr lang="en-GB" smtClean="0"/>
              <a:t>05/10/2023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3428363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88C248-B3C4-48D3-A854-56D1AE1C8254}" type="datetimeFigureOut">
              <a:rPr lang="en-GB" smtClean="0"/>
              <a:t>05/10/2023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786596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88C248-B3C4-48D3-A854-56D1AE1C8254}" type="datetimeFigureOut">
              <a:rPr lang="en-GB" smtClean="0"/>
              <a:t>05/10/2023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1055028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E88C248-B3C4-48D3-A854-56D1AE1C8254}"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3541282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7E88C248-B3C4-48D3-A854-56D1AE1C8254}" type="datetimeFigureOut">
              <a:rPr lang="en-GB" smtClean="0"/>
              <a:t>05/10/2023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579D6D8-DA2C-4DC4-A48C-97E03EDB72DB}" type="slidenum">
              <a:rPr lang="en-GB" smtClean="0"/>
              <a:t>‹#›</a:t>
            </a:fld>
            <a:endParaRPr lang="en-GB"/>
          </a:p>
        </p:txBody>
      </p:sp>
    </p:spTree>
    <p:extLst>
      <p:ext uri="{BB962C8B-B14F-4D97-AF65-F5344CB8AC3E}">
        <p14:creationId xmlns:p14="http://schemas.microsoft.com/office/powerpoint/2010/main" val="341012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7E88C248-B3C4-48D3-A854-56D1AE1C8254}" type="datetimeFigureOut">
              <a:rPr lang="en-GB" smtClean="0"/>
              <a:t>05/10/2023</a:t>
            </a:fld>
            <a:endParaRPr lang="en-GB"/>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GB"/>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F579D6D8-DA2C-4DC4-A48C-97E03EDB72DB}" type="slidenum">
              <a:rPr lang="en-GB" smtClean="0"/>
              <a:t>‹#›</a:t>
            </a:fld>
            <a:endParaRPr lang="en-GB"/>
          </a:p>
        </p:txBody>
      </p:sp>
    </p:spTree>
    <p:extLst>
      <p:ext uri="{BB962C8B-B14F-4D97-AF65-F5344CB8AC3E}">
        <p14:creationId xmlns:p14="http://schemas.microsoft.com/office/powerpoint/2010/main" val="8985698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 Target="slide10.xml"/><Relationship Id="rId7" Type="http://schemas.openxmlformats.org/officeDocument/2006/relationships/slide" Target="slide20.xml"/><Relationship Id="rId12" Type="http://schemas.openxmlformats.org/officeDocument/2006/relationships/image" Target="../media/image1.jpeg"/><Relationship Id="rId2" Type="http://schemas.openxmlformats.org/officeDocument/2006/relationships/slide" Target="slide2.xml"/><Relationship Id="rId1" Type="http://schemas.openxmlformats.org/officeDocument/2006/relationships/slideLayout" Target="../slideLayouts/slideLayout7.xml"/><Relationship Id="rId6" Type="http://schemas.openxmlformats.org/officeDocument/2006/relationships/slide" Target="slide19.xml"/><Relationship Id="rId11" Type="http://schemas.openxmlformats.org/officeDocument/2006/relationships/slide" Target="slide13.xml"/><Relationship Id="rId5" Type="http://schemas.openxmlformats.org/officeDocument/2006/relationships/slide" Target="slide17.xml"/><Relationship Id="rId10" Type="http://schemas.openxmlformats.org/officeDocument/2006/relationships/slide" Target="slide14.xml"/><Relationship Id="rId4" Type="http://schemas.openxmlformats.org/officeDocument/2006/relationships/hyperlink" Target="about:blank" TargetMode="External"/><Relationship Id="rId9" Type="http://schemas.openxmlformats.org/officeDocument/2006/relationships/slide" Target="slide1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jpeg"/><Relationship Id="rId4" Type="http://schemas.openxmlformats.org/officeDocument/2006/relationships/diagramQuickStyle" Target="../diagrams/quickStyle2.xml"/><Relationship Id="rId9"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Layout" Target="../diagrams/layout5.xml"/><Relationship Id="rId7" Type="http://schemas.openxmlformats.org/officeDocument/2006/relationships/hyperlink" Target="about:blank" TargetMode="Externa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11" Type="http://schemas.openxmlformats.org/officeDocument/2006/relationships/image" Target="../media/image1.jpeg"/><Relationship Id="rId5" Type="http://schemas.openxmlformats.org/officeDocument/2006/relationships/diagramColors" Target="../diagrams/colors5.xml"/><Relationship Id="rId10" Type="http://schemas.openxmlformats.org/officeDocument/2006/relationships/image" Target="../media/image17.jpeg"/><Relationship Id="rId4" Type="http://schemas.openxmlformats.org/officeDocument/2006/relationships/diagramQuickStyle" Target="../diagrams/quickStyle5.xml"/><Relationship Id="rId9"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7.xml"/><Relationship Id="rId11" Type="http://schemas.openxmlformats.org/officeDocument/2006/relationships/image" Target="../media/image20.png"/><Relationship Id="rId5" Type="http://schemas.openxmlformats.org/officeDocument/2006/relationships/diagramQuickStyle" Target="../diagrams/quickStyle7.xml"/><Relationship Id="rId10" Type="http://schemas.openxmlformats.org/officeDocument/2006/relationships/image" Target="../media/image19.png"/><Relationship Id="rId4" Type="http://schemas.openxmlformats.org/officeDocument/2006/relationships/diagramLayout" Target="../diagrams/layout7.xml"/><Relationship Id="rId9" Type="http://schemas.openxmlformats.org/officeDocument/2006/relationships/image" Target="../media/image18.png"/></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8.xml"/><Relationship Id="rId7" Type="http://schemas.openxmlformats.org/officeDocument/2006/relationships/image" Target="../media/image21.png"/><Relationship Id="rId12" Type="http://schemas.openxmlformats.org/officeDocument/2006/relationships/image" Target="../media/image25.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11" Type="http://schemas.openxmlformats.org/officeDocument/2006/relationships/image" Target="../media/image24.png"/><Relationship Id="rId5" Type="http://schemas.openxmlformats.org/officeDocument/2006/relationships/diagramColors" Target="../diagrams/colors8.xml"/><Relationship Id="rId10" Type="http://schemas.openxmlformats.org/officeDocument/2006/relationships/image" Target="../media/image23.jpeg"/><Relationship Id="rId4" Type="http://schemas.openxmlformats.org/officeDocument/2006/relationships/diagramQuickStyle" Target="../diagrams/quickStyle8.xm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6.jpe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hyperlink" Target="about:blank" TargetMode="Externa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image" Target="../media/image1.jpeg"/><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ormistonmeadows.co.uk/admin/wp-content/uploads/sites/10/2022/05/Complaints.pdf"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about:blank" TargetMode="Externa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hlinkClick r:id="rId2" action="ppaction://hlinksldjump"/>
          </p:cNvPr>
          <p:cNvSpPr/>
          <p:nvPr/>
        </p:nvSpPr>
        <p:spPr>
          <a:xfrm>
            <a:off x="574513" y="465134"/>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 Types of SEND</a:t>
            </a:r>
          </a:p>
        </p:txBody>
      </p:sp>
      <p:sp>
        <p:nvSpPr>
          <p:cNvPr id="4" name="Rounded Rectangle 3">
            <a:hlinkClick r:id="" action="ppaction://noaction"/>
          </p:cNvPr>
          <p:cNvSpPr/>
          <p:nvPr/>
        </p:nvSpPr>
        <p:spPr>
          <a:xfrm>
            <a:off x="7384064" y="465134"/>
            <a:ext cx="1437628"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5. Reviewing progress</a:t>
            </a:r>
          </a:p>
          <a:p>
            <a:pPr algn="ctr"/>
            <a:endParaRPr lang="en-GB" sz="1400" b="1" dirty="0"/>
          </a:p>
        </p:txBody>
      </p:sp>
      <p:sp>
        <p:nvSpPr>
          <p:cNvPr id="5" name="Rounded Rectangle 4">
            <a:hlinkClick r:id="rId3" action="ppaction://hlinksldjump"/>
          </p:cNvPr>
          <p:cNvSpPr/>
          <p:nvPr/>
        </p:nvSpPr>
        <p:spPr>
          <a:xfrm>
            <a:off x="539552" y="4856406"/>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12. Local Offer </a:t>
            </a:r>
          </a:p>
          <a:p>
            <a:pPr algn="ctr"/>
            <a:endParaRPr lang="en-GB" sz="1600" b="1" dirty="0"/>
          </a:p>
        </p:txBody>
      </p:sp>
      <p:sp>
        <p:nvSpPr>
          <p:cNvPr id="6" name="Rounded Rectangle 5">
            <a:hlinkClick r:id="" action="ppaction://noaction"/>
          </p:cNvPr>
          <p:cNvSpPr/>
          <p:nvPr/>
        </p:nvSpPr>
        <p:spPr>
          <a:xfrm>
            <a:off x="5796136" y="4869160"/>
            <a:ext cx="1368152" cy="10941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9. Supporting Health and Wellbeing</a:t>
            </a:r>
          </a:p>
        </p:txBody>
      </p:sp>
      <p:sp>
        <p:nvSpPr>
          <p:cNvPr id="7" name="Rounded Rectangle 6">
            <a:hlinkClick r:id="rId4"/>
          </p:cNvPr>
          <p:cNvSpPr/>
          <p:nvPr/>
        </p:nvSpPr>
        <p:spPr>
          <a:xfrm>
            <a:off x="2218553" y="465134"/>
            <a:ext cx="1554757"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2. Identifying needs</a:t>
            </a:r>
          </a:p>
          <a:p>
            <a:pPr algn="ctr"/>
            <a:endParaRPr lang="en-GB" sz="1600" b="1" dirty="0"/>
          </a:p>
        </p:txBody>
      </p:sp>
      <p:sp>
        <p:nvSpPr>
          <p:cNvPr id="8" name="Rounded Rectangle 7">
            <a:hlinkClick r:id="rId5" action="ppaction://hlinksldjump"/>
          </p:cNvPr>
          <p:cNvSpPr/>
          <p:nvPr/>
        </p:nvSpPr>
        <p:spPr>
          <a:xfrm>
            <a:off x="5717330" y="438269"/>
            <a:ext cx="1518965"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endParaRPr lang="en-GB" sz="1600" b="1" dirty="0"/>
          </a:p>
          <a:p>
            <a:pPr algn="ctr"/>
            <a:r>
              <a:rPr lang="en-GB" sz="1600" b="1" dirty="0"/>
              <a:t>4. Supporting pupils </a:t>
            </a:r>
          </a:p>
          <a:p>
            <a:pPr algn="ctr"/>
            <a:endParaRPr lang="en-GB" sz="1600" b="1" dirty="0"/>
          </a:p>
          <a:p>
            <a:pPr algn="ctr"/>
            <a:endParaRPr lang="en-GB" sz="1400" b="1" dirty="0"/>
          </a:p>
        </p:txBody>
      </p:sp>
      <p:sp>
        <p:nvSpPr>
          <p:cNvPr id="9" name="Rounded Rectangle 8">
            <a:hlinkClick r:id="rId6" action="ppaction://hlinksldjump"/>
          </p:cNvPr>
          <p:cNvSpPr/>
          <p:nvPr/>
        </p:nvSpPr>
        <p:spPr>
          <a:xfrm>
            <a:off x="4067944" y="4869160"/>
            <a:ext cx="1514992"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10. Transition </a:t>
            </a:r>
          </a:p>
          <a:p>
            <a:pPr algn="ctr"/>
            <a:endParaRPr lang="en-GB" sz="1600" b="1" dirty="0"/>
          </a:p>
        </p:txBody>
      </p:sp>
      <p:sp>
        <p:nvSpPr>
          <p:cNvPr id="10" name="Rounded Rectangle 9">
            <a:hlinkClick r:id="rId7" action="ppaction://hlinksldjump"/>
          </p:cNvPr>
          <p:cNvSpPr/>
          <p:nvPr/>
        </p:nvSpPr>
        <p:spPr>
          <a:xfrm>
            <a:off x="7020272" y="3392455"/>
            <a:ext cx="1801420"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endParaRPr lang="en-GB" sz="1600" b="1" dirty="0"/>
          </a:p>
          <a:p>
            <a:pPr algn="ctr"/>
            <a:r>
              <a:rPr lang="en-GB" sz="1600" b="1" dirty="0"/>
              <a:t>7. Role of Governors</a:t>
            </a:r>
          </a:p>
          <a:p>
            <a:pPr algn="ctr"/>
            <a:endParaRPr lang="en-GB" sz="1600" b="1" dirty="0"/>
          </a:p>
          <a:p>
            <a:pPr algn="ctr"/>
            <a:endParaRPr lang="en-GB" sz="1600" b="1" dirty="0"/>
          </a:p>
        </p:txBody>
      </p:sp>
      <p:sp>
        <p:nvSpPr>
          <p:cNvPr id="11" name="Rounded Rectangle 10">
            <a:hlinkClick r:id="rId8" action="ppaction://hlinksldjump"/>
          </p:cNvPr>
          <p:cNvSpPr/>
          <p:nvPr/>
        </p:nvSpPr>
        <p:spPr>
          <a:xfrm>
            <a:off x="574512" y="1916832"/>
            <a:ext cx="1830646" cy="1094184"/>
          </a:xfrm>
          <a:prstGeom prst="roundRect">
            <a:avLst/>
          </a:prstGeom>
          <a:solidFill>
            <a:schemeClr val="accent1">
              <a:lumMod val="40000"/>
              <a:lumOff val="6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14. Helpful links</a:t>
            </a:r>
          </a:p>
        </p:txBody>
      </p:sp>
      <p:sp>
        <p:nvSpPr>
          <p:cNvPr id="12" name="Rounded Rectangle 11">
            <a:hlinkClick r:id="rId8" action="ppaction://hlinksldjump"/>
          </p:cNvPr>
          <p:cNvSpPr/>
          <p:nvPr/>
        </p:nvSpPr>
        <p:spPr>
          <a:xfrm>
            <a:off x="544068" y="3362889"/>
            <a:ext cx="1861090"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p:txBody>
      </p:sp>
      <p:sp>
        <p:nvSpPr>
          <p:cNvPr id="13" name="Rounded Rectangle 12">
            <a:hlinkClick r:id="rId4"/>
          </p:cNvPr>
          <p:cNvSpPr/>
          <p:nvPr/>
        </p:nvSpPr>
        <p:spPr>
          <a:xfrm>
            <a:off x="7384064" y="4869160"/>
            <a:ext cx="1461315"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400" b="1" dirty="0"/>
              <a:t>8. Accessing the curriculum</a:t>
            </a:r>
          </a:p>
          <a:p>
            <a:pPr algn="ctr"/>
            <a:endParaRPr lang="en-GB" sz="1600" b="1" dirty="0"/>
          </a:p>
        </p:txBody>
      </p:sp>
      <p:sp>
        <p:nvSpPr>
          <p:cNvPr id="14" name="Rounded Rectangle 13">
            <a:hlinkClick r:id="rId9" action="ppaction://hlinksldjump"/>
          </p:cNvPr>
          <p:cNvSpPr/>
          <p:nvPr/>
        </p:nvSpPr>
        <p:spPr>
          <a:xfrm>
            <a:off x="7020271" y="1916832"/>
            <a:ext cx="1801421"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dirty="0"/>
          </a:p>
          <a:p>
            <a:pPr algn="ctr"/>
            <a:r>
              <a:rPr lang="en-GB" sz="1600" b="1" dirty="0"/>
              <a:t>6. Evaluating provision </a:t>
            </a:r>
          </a:p>
          <a:p>
            <a:pPr algn="ctr"/>
            <a:endParaRPr lang="en-GB" sz="1600" b="1" dirty="0"/>
          </a:p>
        </p:txBody>
      </p:sp>
      <p:sp>
        <p:nvSpPr>
          <p:cNvPr id="15" name="Rounded Rectangle 14">
            <a:hlinkClick r:id="rId10" action="ppaction://hlinksldjump"/>
          </p:cNvPr>
          <p:cNvSpPr/>
          <p:nvPr/>
        </p:nvSpPr>
        <p:spPr>
          <a:xfrm>
            <a:off x="4152096" y="438269"/>
            <a:ext cx="1368152"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3. Sharing concerns</a:t>
            </a:r>
            <a:endParaRPr lang="en-GB" sz="1600" b="1" dirty="0"/>
          </a:p>
        </p:txBody>
      </p:sp>
      <p:sp>
        <p:nvSpPr>
          <p:cNvPr id="16" name="Rounded Rectangle 15">
            <a:hlinkClick r:id="rId11" action="ppaction://hlinksldjump"/>
          </p:cNvPr>
          <p:cNvSpPr/>
          <p:nvPr/>
        </p:nvSpPr>
        <p:spPr>
          <a:xfrm>
            <a:off x="2120904" y="4884263"/>
            <a:ext cx="1652406" cy="1094184"/>
          </a:xfrm>
          <a:prstGeom prst="roundRect">
            <a:avLst/>
          </a:prstGeom>
          <a:solidFill>
            <a:schemeClr val="accent6">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t>11. Involving parents and children </a:t>
            </a:r>
          </a:p>
        </p:txBody>
      </p:sp>
      <p:sp>
        <p:nvSpPr>
          <p:cNvPr id="17" name="Quad Arrow 16"/>
          <p:cNvSpPr/>
          <p:nvPr/>
        </p:nvSpPr>
        <p:spPr>
          <a:xfrm>
            <a:off x="2627784" y="1772816"/>
            <a:ext cx="4176464" cy="2880319"/>
          </a:xfrm>
          <a:prstGeom prst="quadArrow">
            <a:avLst>
              <a:gd name="adj1" fmla="val 29230"/>
              <a:gd name="adj2" fmla="val 18648"/>
              <a:gd name="adj3" fmla="val 12774"/>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chemeClr val="tx1"/>
                </a:solidFill>
              </a:rPr>
              <a:t>Ormiston Meadows Academy</a:t>
            </a:r>
          </a:p>
          <a:p>
            <a:pPr algn="ctr"/>
            <a:r>
              <a:rPr lang="en-GB" b="1" dirty="0">
                <a:solidFill>
                  <a:schemeClr val="tx1"/>
                </a:solidFill>
              </a:rPr>
              <a:t>SEN Information Report</a:t>
            </a:r>
          </a:p>
          <a:p>
            <a:pPr algn="ctr"/>
            <a:r>
              <a:rPr lang="en-GB" sz="1100" b="1" dirty="0">
                <a:solidFill>
                  <a:schemeClr val="tx1"/>
                </a:solidFill>
              </a:rPr>
              <a:t>Reviewed September 2023</a:t>
            </a:r>
          </a:p>
        </p:txBody>
      </p:sp>
      <p:sp>
        <p:nvSpPr>
          <p:cNvPr id="21" name="Rectangle 20">
            <a:hlinkClick r:id="rId8" action="ppaction://hlinksldjump"/>
          </p:cNvPr>
          <p:cNvSpPr/>
          <p:nvPr/>
        </p:nvSpPr>
        <p:spPr>
          <a:xfrm>
            <a:off x="574513" y="3494482"/>
            <a:ext cx="1830645" cy="584775"/>
          </a:xfrm>
          <a:prstGeom prst="rect">
            <a:avLst/>
          </a:prstGeom>
        </p:spPr>
        <p:txBody>
          <a:bodyPr wrap="square">
            <a:spAutoFit/>
          </a:bodyPr>
          <a:lstStyle/>
          <a:p>
            <a:pPr lvl="0" algn="ctr"/>
            <a:endParaRPr lang="en-GB" sz="1600" b="1" dirty="0">
              <a:solidFill>
                <a:srgbClr val="FFFFFF"/>
              </a:solidFill>
            </a:endParaRPr>
          </a:p>
          <a:p>
            <a:pPr lvl="0" algn="ctr"/>
            <a:r>
              <a:rPr lang="en-GB" sz="1600" b="1" dirty="0">
                <a:solidFill>
                  <a:srgbClr val="FFFFFF"/>
                </a:solidFill>
              </a:rPr>
              <a:t>13. SEND policy</a:t>
            </a:r>
          </a:p>
        </p:txBody>
      </p:sp>
      <p:pic>
        <p:nvPicPr>
          <p:cNvPr id="1026" name="Picture 2" descr="See the source image"/>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12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200329"/>
          </a:xfrm>
          <a:prstGeom prst="rect">
            <a:avLst/>
          </a:prstGeom>
        </p:spPr>
        <p:txBody>
          <a:bodyPr wrap="square">
            <a:spAutoFit/>
          </a:bodyPr>
          <a:lstStyle/>
          <a:p>
            <a:pPr algn="ctr"/>
            <a:r>
              <a:rPr lang="en-GB" sz="2400" u="sng" dirty="0"/>
              <a:t>External Specialist Support</a:t>
            </a:r>
          </a:p>
          <a:p>
            <a:pPr algn="ctr"/>
            <a:endParaRPr lang="en-GB" sz="2400" u="sng" dirty="0"/>
          </a:p>
          <a:p>
            <a:pPr algn="ctr"/>
            <a:endParaRPr lang="en-GB" sz="2400" u="sng" dirty="0"/>
          </a:p>
        </p:txBody>
      </p:sp>
      <p:graphicFrame>
        <p:nvGraphicFramePr>
          <p:cNvPr id="4" name="Table 3"/>
          <p:cNvGraphicFramePr>
            <a:graphicFrameLocks noGrp="1"/>
          </p:cNvGraphicFramePr>
          <p:nvPr>
            <p:extLst>
              <p:ext uri="{D42A27DB-BD31-4B8C-83A1-F6EECF244321}">
                <p14:modId xmlns:p14="http://schemas.microsoft.com/office/powerpoint/2010/main" val="1659414129"/>
              </p:ext>
            </p:extLst>
          </p:nvPr>
        </p:nvGraphicFramePr>
        <p:xfrm>
          <a:off x="458105" y="1292860"/>
          <a:ext cx="8299797" cy="4653022"/>
        </p:xfrm>
        <a:graphic>
          <a:graphicData uri="http://schemas.openxmlformats.org/drawingml/2006/table">
            <a:tbl>
              <a:tblPr firstRow="1" bandRow="1">
                <a:tableStyleId>{5C22544A-7EE6-4342-B048-85BDC9FD1C3A}</a:tableStyleId>
              </a:tblPr>
              <a:tblGrid>
                <a:gridCol w="2766599">
                  <a:extLst>
                    <a:ext uri="{9D8B030D-6E8A-4147-A177-3AD203B41FA5}">
                      <a16:colId xmlns:a16="http://schemas.microsoft.com/office/drawing/2014/main" val="20000"/>
                    </a:ext>
                  </a:extLst>
                </a:gridCol>
                <a:gridCol w="2766599">
                  <a:extLst>
                    <a:ext uri="{9D8B030D-6E8A-4147-A177-3AD203B41FA5}">
                      <a16:colId xmlns:a16="http://schemas.microsoft.com/office/drawing/2014/main" val="20001"/>
                    </a:ext>
                  </a:extLst>
                </a:gridCol>
                <a:gridCol w="2766599">
                  <a:extLst>
                    <a:ext uri="{9D8B030D-6E8A-4147-A177-3AD203B41FA5}">
                      <a16:colId xmlns:a16="http://schemas.microsoft.com/office/drawing/2014/main" val="20002"/>
                    </a:ext>
                  </a:extLst>
                </a:gridCol>
              </a:tblGrid>
              <a:tr h="1628047">
                <a:tc>
                  <a:txBody>
                    <a:bodyPr/>
                    <a:lstStyle/>
                    <a:p>
                      <a:pPr lvl="0"/>
                      <a:r>
                        <a:rPr kumimoji="0" lang="en-GB" sz="1600" b="1" kern="1200" dirty="0">
                          <a:solidFill>
                            <a:schemeClr val="tx1"/>
                          </a:solidFill>
                          <a:effectLst/>
                          <a:latin typeface="+mn-lt"/>
                          <a:ea typeface="+mn-ea"/>
                          <a:cs typeface="+mn-cs"/>
                        </a:rPr>
                        <a:t>Parent Partnership Office – contact Marion </a:t>
                      </a:r>
                      <a:r>
                        <a:rPr kumimoji="0" lang="en-GB" sz="1600" b="1" kern="1200" dirty="0" err="1">
                          <a:solidFill>
                            <a:schemeClr val="tx1"/>
                          </a:solidFill>
                          <a:effectLst/>
                          <a:latin typeface="+mn-lt"/>
                          <a:ea typeface="+mn-ea"/>
                          <a:cs typeface="+mn-cs"/>
                        </a:rPr>
                        <a:t>Deeley</a:t>
                      </a:r>
                      <a:r>
                        <a:rPr kumimoji="0" lang="en-GB" sz="1600" b="1" kern="1200" dirty="0">
                          <a:solidFill>
                            <a:schemeClr val="tx1"/>
                          </a:solidFill>
                          <a:effectLst/>
                          <a:latin typeface="+mn-lt"/>
                          <a:ea typeface="+mn-ea"/>
                          <a:cs typeface="+mn-cs"/>
                        </a:rPr>
                        <a:t> Tel: (01733) 863979 or email: marion.deeley@peterborough.gov.uk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SEND Information Advice Support Service – Tel. 01733 863979 email pps@peterborough.gov.uk </a:t>
                      </a:r>
                    </a:p>
                    <a:p>
                      <a:endParaRPr lang="en-GB"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Educational Psychologist Open Access Consultation Services – Tel: (01733) 863689</a:t>
                      </a:r>
                    </a:p>
                    <a:p>
                      <a:endParaRPr lang="en-GB" sz="1600" b="1" dirty="0">
                        <a:solidFill>
                          <a:schemeClr val="tx1"/>
                        </a:solidFill>
                      </a:endParaRPr>
                    </a:p>
                  </a:txBody>
                  <a:tcPr/>
                </a:tc>
                <a:extLst>
                  <a:ext uri="{0D108BD9-81ED-4DB2-BD59-A6C34878D82A}">
                    <a16:rowId xmlns:a16="http://schemas.microsoft.com/office/drawing/2014/main" val="10000"/>
                  </a:ext>
                </a:extLst>
              </a:tr>
              <a:tr h="1324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Family Voice – Tel: (01733) 313184 or email chair@familyvoice.info</a:t>
                      </a:r>
                    </a:p>
                    <a:p>
                      <a:endParaRPr lang="en-GB" sz="1600" b="1" dirty="0">
                        <a:solidFill>
                          <a:schemeClr val="tx1"/>
                        </a:solidFill>
                      </a:endParaRPr>
                    </a:p>
                  </a:txBody>
                  <a:tcPr/>
                </a:tc>
                <a:tc>
                  <a:txBody>
                    <a:bodyPr/>
                    <a:lstStyle/>
                    <a:p>
                      <a:pPr lvl="0"/>
                      <a:r>
                        <a:rPr kumimoji="0" lang="en-GB" sz="1600" b="1" kern="1200" dirty="0">
                          <a:solidFill>
                            <a:schemeClr val="tx1"/>
                          </a:solidFill>
                          <a:effectLst/>
                          <a:latin typeface="+mn-lt"/>
                          <a:ea typeface="+mn-ea"/>
                          <a:cs typeface="+mn-cs"/>
                        </a:rPr>
                        <a:t>National Autistic Society (Peterborough branch) -Jackie </a:t>
                      </a:r>
                      <a:r>
                        <a:rPr kumimoji="0" lang="en-GB" sz="1600" b="1" kern="1200" dirty="0" err="1">
                          <a:solidFill>
                            <a:schemeClr val="tx1"/>
                          </a:solidFill>
                          <a:effectLst/>
                          <a:latin typeface="+mn-lt"/>
                          <a:ea typeface="+mn-ea"/>
                          <a:cs typeface="+mn-cs"/>
                        </a:rPr>
                        <a:t>Luland</a:t>
                      </a:r>
                      <a:r>
                        <a:rPr kumimoji="0" lang="en-GB" sz="1600" b="1" kern="1200" dirty="0">
                          <a:solidFill>
                            <a:schemeClr val="tx1"/>
                          </a:solidFill>
                          <a:effectLst/>
                          <a:latin typeface="+mn-lt"/>
                          <a:ea typeface="+mn-ea"/>
                          <a:cs typeface="+mn-cs"/>
                        </a:rPr>
                        <a:t> Tel: (01733) 577366</a:t>
                      </a:r>
                      <a:r>
                        <a:rPr kumimoji="0" lang="en-GB" sz="1600" b="1" kern="1200" baseline="0" dirty="0">
                          <a:solidFill>
                            <a:schemeClr val="tx1"/>
                          </a:solidFill>
                          <a:effectLst/>
                          <a:latin typeface="+mn-lt"/>
                          <a:ea typeface="+mn-ea"/>
                          <a:cs typeface="+mn-cs"/>
                        </a:rPr>
                        <a:t>  </a:t>
                      </a:r>
                      <a:r>
                        <a:rPr kumimoji="0" lang="en-GB" sz="1600" b="1" kern="1200" dirty="0">
                          <a:solidFill>
                            <a:schemeClr val="tx1"/>
                          </a:solidFill>
                          <a:effectLst/>
                          <a:latin typeface="+mn-lt"/>
                          <a:ea typeface="+mn-ea"/>
                          <a:cs typeface="+mn-cs"/>
                        </a:rPr>
                        <a:t> or email jackieluland@aol.com</a:t>
                      </a:r>
                    </a:p>
                    <a:p>
                      <a:endParaRPr lang="en-GB" sz="1600" b="1"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Dyslexia Association – Tel: (01733) 808076</a:t>
                      </a:r>
                    </a:p>
                    <a:p>
                      <a:endParaRPr lang="en-GB" sz="1600" b="1" dirty="0">
                        <a:solidFill>
                          <a:schemeClr val="tx1"/>
                        </a:solidFill>
                      </a:endParaRPr>
                    </a:p>
                  </a:txBody>
                  <a:tcPr/>
                </a:tc>
                <a:extLst>
                  <a:ext uri="{0D108BD9-81ED-4DB2-BD59-A6C34878D82A}">
                    <a16:rowId xmlns:a16="http://schemas.microsoft.com/office/drawing/2014/main" val="10001"/>
                  </a:ext>
                </a:extLst>
              </a:tr>
              <a:tr h="1470495">
                <a:tc>
                  <a:txBody>
                    <a:bodyPr/>
                    <a:lstStyle/>
                    <a:p>
                      <a:pPr lvl="0"/>
                      <a:r>
                        <a:rPr kumimoji="0" lang="en-GB" sz="1600" b="1" kern="1200" dirty="0">
                          <a:solidFill>
                            <a:schemeClr val="tx1"/>
                          </a:solidFill>
                          <a:effectLst/>
                          <a:latin typeface="+mn-lt"/>
                          <a:ea typeface="+mn-ea"/>
                          <a:cs typeface="+mn-cs"/>
                        </a:rPr>
                        <a:t>Peterborough Area Down’s Syndrome Group - Trudy </a:t>
                      </a:r>
                      <a:r>
                        <a:rPr kumimoji="0" lang="en-GB" sz="1600" b="1" kern="1200" dirty="0" err="1">
                          <a:solidFill>
                            <a:schemeClr val="tx1"/>
                          </a:solidFill>
                          <a:effectLst/>
                          <a:latin typeface="+mn-lt"/>
                          <a:ea typeface="+mn-ea"/>
                          <a:cs typeface="+mn-cs"/>
                        </a:rPr>
                        <a:t>Bollons</a:t>
                      </a:r>
                      <a:r>
                        <a:rPr kumimoji="0" lang="en-GB" sz="1600" b="1" kern="1200" dirty="0">
                          <a:solidFill>
                            <a:schemeClr val="tx1"/>
                          </a:solidFill>
                          <a:effectLst/>
                          <a:latin typeface="+mn-lt"/>
                          <a:ea typeface="+mn-ea"/>
                          <a:cs typeface="+mn-cs"/>
                        </a:rPr>
                        <a:t> Tel: (01733) 575948</a:t>
                      </a:r>
                    </a:p>
                    <a:p>
                      <a:pPr lvl="0"/>
                      <a:r>
                        <a:rPr kumimoji="0" lang="en-GB" sz="1600" b="1" kern="1200" dirty="0">
                          <a:solidFill>
                            <a:schemeClr val="tx1"/>
                          </a:solidFill>
                          <a:effectLst/>
                          <a:latin typeface="+mn-lt"/>
                          <a:ea typeface="+mn-ea"/>
                          <a:cs typeface="+mn-cs"/>
                        </a:rPr>
                        <a:t>Peterborough and District</a:t>
                      </a:r>
                    </a:p>
                    <a:p>
                      <a:endParaRPr lang="en-GB" sz="1600" b="1" dirty="0">
                        <a:solidFill>
                          <a:schemeClr val="tx1"/>
                        </a:solidFill>
                      </a:endParaRPr>
                    </a:p>
                  </a:txBody>
                  <a:tcPr/>
                </a:tc>
                <a:tc>
                  <a:txBody>
                    <a:bodyPr/>
                    <a:lstStyle/>
                    <a:p>
                      <a:r>
                        <a:rPr lang="en-GB" sz="1600" b="1" dirty="0">
                          <a:solidFill>
                            <a:schemeClr val="tx1"/>
                          </a:solidFill>
                        </a:rPr>
                        <a:t>Little Miracles (Peterborough branch) – Tel: 01733 262226 or email peterborough@littlemiraclescharity.org.uk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kern="1200" dirty="0">
                          <a:solidFill>
                            <a:schemeClr val="tx1"/>
                          </a:solidFill>
                          <a:effectLst/>
                          <a:latin typeface="+mn-lt"/>
                          <a:ea typeface="+mn-ea"/>
                          <a:cs typeface="+mn-cs"/>
                        </a:rPr>
                        <a:t>Peterborough ADHD Support Group – Tel: (01733) 266702</a:t>
                      </a:r>
                      <a:endParaRPr lang="en-GB" sz="1600" b="1" dirty="0">
                        <a:solidFill>
                          <a:schemeClr val="tx1"/>
                        </a:solidFill>
                      </a:endParaRPr>
                    </a:p>
                    <a:p>
                      <a:endParaRPr lang="en-GB" sz="1600" b="1" dirty="0">
                        <a:solidFill>
                          <a:schemeClr val="tx1"/>
                        </a:solidFill>
                      </a:endParaRPr>
                    </a:p>
                  </a:txBody>
                  <a:tcPr/>
                </a:tc>
                <a:extLst>
                  <a:ext uri="{0D108BD9-81ED-4DB2-BD59-A6C34878D82A}">
                    <a16:rowId xmlns:a16="http://schemas.microsoft.com/office/drawing/2014/main" val="10002"/>
                  </a:ext>
                </a:extLst>
              </a:tr>
            </a:tbl>
          </a:graphicData>
        </a:graphic>
      </p:graphicFrame>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54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7565" y="476672"/>
            <a:ext cx="7848872" cy="1200329"/>
          </a:xfrm>
          <a:prstGeom prst="rect">
            <a:avLst/>
          </a:prstGeom>
        </p:spPr>
        <p:txBody>
          <a:bodyPr wrap="square">
            <a:spAutoFit/>
          </a:bodyPr>
          <a:lstStyle/>
          <a:p>
            <a:pPr algn="ctr"/>
            <a:r>
              <a:rPr lang="en-GB" sz="2400" u="sng" dirty="0"/>
              <a:t>External Specialist Support</a:t>
            </a:r>
          </a:p>
          <a:p>
            <a:pPr algn="ctr"/>
            <a:endParaRPr lang="en-GB" sz="2400" u="sng" dirty="0"/>
          </a:p>
          <a:p>
            <a:pPr algn="ctr"/>
            <a:endParaRPr lang="en-GB" sz="2400" u="sng" dirty="0"/>
          </a:p>
        </p:txBody>
      </p:sp>
      <p:graphicFrame>
        <p:nvGraphicFramePr>
          <p:cNvPr id="5" name="Table 4"/>
          <p:cNvGraphicFramePr>
            <a:graphicFrameLocks noGrp="1"/>
          </p:cNvGraphicFramePr>
          <p:nvPr>
            <p:extLst>
              <p:ext uri="{D42A27DB-BD31-4B8C-83A1-F6EECF244321}">
                <p14:modId xmlns:p14="http://schemas.microsoft.com/office/powerpoint/2010/main" val="3756056918"/>
              </p:ext>
            </p:extLst>
          </p:nvPr>
        </p:nvGraphicFramePr>
        <p:xfrm>
          <a:off x="179513" y="1267949"/>
          <a:ext cx="8784976" cy="5010857"/>
        </p:xfrm>
        <a:graphic>
          <a:graphicData uri="http://schemas.openxmlformats.org/drawingml/2006/table">
            <a:tbl>
              <a:tblPr firstRow="1" bandRow="1">
                <a:tableStyleId>{5C22544A-7EE6-4342-B048-85BDC9FD1C3A}</a:tableStyleId>
              </a:tblPr>
              <a:tblGrid>
                <a:gridCol w="2013763">
                  <a:extLst>
                    <a:ext uri="{9D8B030D-6E8A-4147-A177-3AD203B41FA5}">
                      <a16:colId xmlns:a16="http://schemas.microsoft.com/office/drawing/2014/main" val="20000"/>
                    </a:ext>
                  </a:extLst>
                </a:gridCol>
                <a:gridCol w="2234708">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gridCol w="2376265">
                  <a:extLst>
                    <a:ext uri="{9D8B030D-6E8A-4147-A177-3AD203B41FA5}">
                      <a16:colId xmlns:a16="http://schemas.microsoft.com/office/drawing/2014/main" val="20003"/>
                    </a:ext>
                  </a:extLst>
                </a:gridCol>
              </a:tblGrid>
              <a:tr h="1664541">
                <a:tc>
                  <a:txBody>
                    <a:bodyPr/>
                    <a:lstStyle/>
                    <a:p>
                      <a:pPr lvl="0"/>
                      <a:r>
                        <a:rPr kumimoji="0" lang="en-GB" sz="1200" b="1" kern="1200" dirty="0">
                          <a:solidFill>
                            <a:schemeClr val="tx1"/>
                          </a:solidFill>
                          <a:effectLst/>
                          <a:latin typeface="+mn-lt"/>
                          <a:ea typeface="+mn-ea"/>
                          <a:cs typeface="+mn-cs"/>
                        </a:rPr>
                        <a:t>Occupational Therapy Service – the </a:t>
                      </a:r>
                      <a:r>
                        <a:rPr kumimoji="0" lang="en-GB" sz="1200" b="1" kern="1200" dirty="0" err="1">
                          <a:solidFill>
                            <a:schemeClr val="tx1"/>
                          </a:solidFill>
                          <a:effectLst/>
                          <a:latin typeface="+mn-lt"/>
                          <a:ea typeface="+mn-ea"/>
                          <a:cs typeface="+mn-cs"/>
                        </a:rPr>
                        <a:t>SENDCo</a:t>
                      </a:r>
                      <a:r>
                        <a:rPr kumimoji="0" lang="en-GB" sz="1200" b="1" kern="1200" dirty="0">
                          <a:solidFill>
                            <a:schemeClr val="tx1"/>
                          </a:solidFill>
                          <a:effectLst/>
                          <a:latin typeface="+mn-lt"/>
                          <a:ea typeface="+mn-ea"/>
                          <a:cs typeface="+mn-cs"/>
                        </a:rPr>
                        <a:t> can refer directly to this service, but a referral can also come from a GP or paediatrician. </a:t>
                      </a:r>
                      <a:endParaRPr lang="en-GB" sz="1200" dirty="0">
                        <a:solidFill>
                          <a:schemeClr val="tx1"/>
                        </a:solidFill>
                      </a:endParaRPr>
                    </a:p>
                  </a:txBody>
                  <a:tcPr/>
                </a:tc>
                <a:tc>
                  <a:txBody>
                    <a:bodyPr/>
                    <a:lstStyle/>
                    <a:p>
                      <a:r>
                        <a:rPr kumimoji="0" lang="en-GB" sz="1200" b="1" kern="1200" dirty="0">
                          <a:solidFill>
                            <a:schemeClr val="tx1"/>
                          </a:solidFill>
                          <a:effectLst/>
                          <a:latin typeface="+mn-lt"/>
                          <a:ea typeface="+mn-ea"/>
                          <a:cs typeface="+mn-cs"/>
                        </a:rPr>
                        <a:t>Support for Learning Ltd – an SEN consultant carries out assessments within the school setting. The assessments outline a child’s strengths and weaknesses and can identify specific learning difficulties </a:t>
                      </a:r>
                      <a:r>
                        <a:rPr kumimoji="0" lang="en-GB" sz="1200" b="1" kern="1200" dirty="0" err="1">
                          <a:solidFill>
                            <a:schemeClr val="tx1"/>
                          </a:solidFill>
                          <a:effectLst/>
                          <a:latin typeface="+mn-lt"/>
                          <a:ea typeface="+mn-ea"/>
                          <a:cs typeface="+mn-cs"/>
                        </a:rPr>
                        <a:t>eg</a:t>
                      </a:r>
                      <a:r>
                        <a:rPr kumimoji="0" lang="en-GB" sz="1200" b="1" kern="1200" dirty="0">
                          <a:solidFill>
                            <a:schemeClr val="tx1"/>
                          </a:solidFill>
                          <a:effectLst/>
                          <a:latin typeface="+mn-lt"/>
                          <a:ea typeface="+mn-ea"/>
                          <a:cs typeface="+mn-cs"/>
                        </a:rPr>
                        <a:t>  Dyslexia. </a:t>
                      </a:r>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Educational Psychology Therapy Service – an Educational Psychologist assesses, observes and facilitates interventions within the school setting to provide advice on educational needs.</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Speech and Language Therapy Service – pupils can be referred and seen by appointment or assessed in the school setting. SALT programmes are provided and if necessary monitored by a therapist</a:t>
                      </a:r>
                    </a:p>
                    <a:p>
                      <a:endParaRPr lang="en-GB" sz="1200" dirty="0">
                        <a:solidFill>
                          <a:schemeClr val="tx1"/>
                        </a:solidFill>
                      </a:endParaRPr>
                    </a:p>
                  </a:txBody>
                  <a:tcPr/>
                </a:tc>
                <a:extLst>
                  <a:ext uri="{0D108BD9-81ED-4DB2-BD59-A6C34878D82A}">
                    <a16:rowId xmlns:a16="http://schemas.microsoft.com/office/drawing/2014/main" val="10000"/>
                  </a:ext>
                </a:extLst>
              </a:tr>
              <a:tr h="1227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School Nursing Team – they can provide support within the school setting or the family home</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Visual Impairment Service – they provide advice to the school about how to support a pupil with a visual impairment</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Hearing Impairment Service – they provide advice to the school about how to support a pupil with a hearing impairment</a:t>
                      </a:r>
                    </a:p>
                    <a:p>
                      <a:endParaRPr lang="en-GB" sz="1200" dirty="0">
                        <a:solidFill>
                          <a:schemeClr val="tx1"/>
                        </a:solidFill>
                      </a:endParaRPr>
                    </a:p>
                  </a:txBody>
                  <a:tcPr/>
                </a:tc>
                <a:tc>
                  <a:txBody>
                    <a:bodyPr/>
                    <a:lstStyle/>
                    <a:p>
                      <a:r>
                        <a:rPr kumimoji="0" lang="en-GB" sz="1200" b="1" kern="1200" dirty="0">
                          <a:solidFill>
                            <a:schemeClr val="tx1"/>
                          </a:solidFill>
                          <a:effectLst/>
                          <a:latin typeface="+mn-lt"/>
                          <a:ea typeface="+mn-ea"/>
                          <a:cs typeface="+mn-cs"/>
                        </a:rPr>
                        <a:t>Community Paediatrician (NHS) – Family GP or </a:t>
                      </a:r>
                      <a:r>
                        <a:rPr kumimoji="0" lang="en-GB" sz="1200" b="1" kern="1200" dirty="0" err="1">
                          <a:solidFill>
                            <a:schemeClr val="tx1"/>
                          </a:solidFill>
                          <a:effectLst/>
                          <a:latin typeface="+mn-lt"/>
                          <a:ea typeface="+mn-ea"/>
                          <a:cs typeface="+mn-cs"/>
                        </a:rPr>
                        <a:t>SENDCo</a:t>
                      </a:r>
                      <a:r>
                        <a:rPr kumimoji="0" lang="en-GB" sz="1200" b="1" kern="1200" dirty="0">
                          <a:solidFill>
                            <a:schemeClr val="tx1"/>
                          </a:solidFill>
                          <a:effectLst/>
                          <a:latin typeface="+mn-lt"/>
                          <a:ea typeface="+mn-ea"/>
                          <a:cs typeface="+mn-cs"/>
                        </a:rPr>
                        <a:t> can refer children. They provide medical advice and can diagnose specific difficulties such as ADHD and Autism. </a:t>
                      </a:r>
                      <a:endParaRPr lang="en-GB" sz="1200" dirty="0">
                        <a:solidFill>
                          <a:schemeClr val="tx1"/>
                        </a:solidFill>
                      </a:endParaRPr>
                    </a:p>
                  </a:txBody>
                  <a:tcPr/>
                </a:tc>
                <a:extLst>
                  <a:ext uri="{0D108BD9-81ED-4DB2-BD59-A6C34878D82A}">
                    <a16:rowId xmlns:a16="http://schemas.microsoft.com/office/drawing/2014/main" val="10001"/>
                  </a:ext>
                </a:extLst>
              </a:tr>
              <a:tr h="2045936">
                <a:tc>
                  <a:txBody>
                    <a:bodyPr/>
                    <a:lstStyle/>
                    <a:p>
                      <a:pPr lvl="0"/>
                      <a:r>
                        <a:rPr kumimoji="0" lang="en-GB" sz="1200" b="1" kern="1200" dirty="0">
                          <a:solidFill>
                            <a:schemeClr val="tx1"/>
                          </a:solidFill>
                          <a:effectLst/>
                          <a:latin typeface="+mn-lt"/>
                          <a:ea typeface="+mn-ea"/>
                          <a:cs typeface="+mn-cs"/>
                        </a:rPr>
                        <a:t>OT programmes are provided and if necessary monitored by an OT</a:t>
                      </a:r>
                      <a:r>
                        <a:rPr kumimoji="0" lang="en-GB" sz="1200" b="1" kern="1200" baseline="0" dirty="0">
                          <a:solidFill>
                            <a:schemeClr val="tx1"/>
                          </a:solidFill>
                          <a:effectLst/>
                          <a:latin typeface="+mn-lt"/>
                          <a:ea typeface="+mn-ea"/>
                          <a:cs typeface="+mn-cs"/>
                        </a:rPr>
                        <a:t> </a:t>
                      </a:r>
                      <a:r>
                        <a:rPr kumimoji="0" lang="en-GB" sz="1200" b="1" kern="1200" dirty="0">
                          <a:solidFill>
                            <a:schemeClr val="tx1"/>
                          </a:solidFill>
                          <a:effectLst/>
                          <a:latin typeface="+mn-lt"/>
                          <a:ea typeface="+mn-ea"/>
                          <a:cs typeface="+mn-cs"/>
                        </a:rPr>
                        <a:t>Physiotherapy Service – they provide support to school if a child has been referred to this service by a paediatrician</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Autism Outreach – school can request support for a child diagnosed with Autism</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Child and Mental Health Service (CAMHS) – support can be provided by a paediatrician</a:t>
                      </a:r>
                    </a:p>
                    <a:p>
                      <a:endParaRPr lang="en-GB" sz="1200" dirty="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kern="1200" dirty="0">
                          <a:solidFill>
                            <a:schemeClr val="tx1"/>
                          </a:solidFill>
                          <a:effectLst/>
                          <a:latin typeface="+mn-lt"/>
                          <a:ea typeface="+mn-ea"/>
                          <a:cs typeface="+mn-cs"/>
                        </a:rPr>
                        <a:t>Pupil Referral Service – school can request support if a child is on the brink of exclusion</a:t>
                      </a:r>
                    </a:p>
                    <a:p>
                      <a:endParaRPr lang="en-GB" sz="1200" dirty="0">
                        <a:solidFill>
                          <a:schemeClr val="tx1"/>
                        </a:solidFill>
                      </a:endParaRPr>
                    </a:p>
                  </a:txBody>
                  <a:tcPr/>
                </a:tc>
                <a:extLst>
                  <a:ext uri="{0D108BD9-81ED-4DB2-BD59-A6C34878D82A}">
                    <a16:rowId xmlns:a16="http://schemas.microsoft.com/office/drawing/2014/main" val="10002"/>
                  </a:ext>
                </a:extLst>
              </a:tr>
            </a:tbl>
          </a:graphicData>
        </a:graphic>
      </p:graphicFrame>
      <p:pic>
        <p:nvPicPr>
          <p:cNvPr id="6"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632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620688"/>
            <a:ext cx="7632848" cy="769441"/>
          </a:xfrm>
          <a:prstGeom prst="rect">
            <a:avLst/>
          </a:prstGeom>
        </p:spPr>
        <p:txBody>
          <a:bodyPr wrap="square">
            <a:spAutoFit/>
          </a:bodyPr>
          <a:lstStyle/>
          <a:p>
            <a:pPr algn="ctr"/>
            <a:r>
              <a:rPr lang="en-GB" sz="2400" u="sng" dirty="0"/>
              <a:t>5. Reviewing progress</a:t>
            </a:r>
          </a:p>
          <a:p>
            <a:pPr marL="342900" indent="-342900">
              <a:buFont typeface="Arial" pitchFamily="34" charset="0"/>
              <a:buChar char="•"/>
            </a:pPr>
            <a:r>
              <a:rPr lang="en-GB" sz="2000" i="1" dirty="0"/>
              <a:t>	</a:t>
            </a:r>
          </a:p>
        </p:txBody>
      </p:sp>
      <p:graphicFrame>
        <p:nvGraphicFramePr>
          <p:cNvPr id="5" name="Diagram 4"/>
          <p:cNvGraphicFramePr/>
          <p:nvPr>
            <p:extLst>
              <p:ext uri="{D42A27DB-BD31-4B8C-83A1-F6EECF244321}">
                <p14:modId xmlns:p14="http://schemas.microsoft.com/office/powerpoint/2010/main" val="3222101090"/>
              </p:ext>
            </p:extLst>
          </p:nvPr>
        </p:nvGraphicFramePr>
        <p:xfrm>
          <a:off x="1763688" y="1124744"/>
          <a:ext cx="763284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4572000" y="2674080"/>
            <a:ext cx="2376264" cy="2031325"/>
          </a:xfrm>
          <a:prstGeom prst="rect">
            <a:avLst/>
          </a:prstGeom>
          <a:noFill/>
        </p:spPr>
        <p:txBody>
          <a:bodyPr wrap="square" rtlCol="0">
            <a:spAutoFit/>
          </a:bodyPr>
          <a:lstStyle/>
          <a:p>
            <a:r>
              <a:rPr lang="en-GB" dirty="0"/>
              <a:t>We will ensure that there are regular chances to assess and review children’s progress and we will use the following means :</a:t>
            </a: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997843"/>
            <a:ext cx="213360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t2.gstatic.com/images?q=tbn:ANd9GcQVWOal5lwL5MH11I8B-uAUA6j-ABdkGOOiguUEwdVJrXmjgLfnnQ:venturebeat.files.wordpress.com/2011/11/do-com-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5364" y="3071226"/>
            <a:ext cx="1772196" cy="1738759"/>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http://t3.gstatic.com/images?q=tbn:ANd9GcSzI4tBko4Icp7KNhd5EiHsm9Q8l2IAniL00a1J63UjHjA7K3EW:a1clean.net/wp-content/uploads/2014/01/review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628" y="4699507"/>
            <a:ext cx="1889399" cy="16680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5016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949359"/>
            <a:ext cx="7992888" cy="1384995"/>
          </a:xfrm>
          <a:prstGeom prst="rect">
            <a:avLst/>
          </a:prstGeom>
        </p:spPr>
        <p:txBody>
          <a:bodyPr wrap="square">
            <a:spAutoFit/>
          </a:bodyPr>
          <a:lstStyle/>
          <a:p>
            <a:pPr algn="ctr"/>
            <a:endParaRPr lang="en-GB" sz="3600" dirty="0"/>
          </a:p>
          <a:p>
            <a:r>
              <a:rPr lang="en-GB" sz="2400" dirty="0"/>
              <a:t>6. Evaluating</a:t>
            </a:r>
          </a:p>
          <a:p>
            <a:r>
              <a:rPr lang="en-GB" sz="2400" dirty="0"/>
              <a:t>Provision</a:t>
            </a:r>
            <a:endParaRPr lang="en-GB" sz="2000" i="1" dirty="0"/>
          </a:p>
        </p:txBody>
      </p:sp>
      <p:graphicFrame>
        <p:nvGraphicFramePr>
          <p:cNvPr id="3" name="Diagram 2"/>
          <p:cNvGraphicFramePr/>
          <p:nvPr>
            <p:extLst>
              <p:ext uri="{D42A27DB-BD31-4B8C-83A1-F6EECF244321}">
                <p14:modId xmlns:p14="http://schemas.microsoft.com/office/powerpoint/2010/main" val="2576641972"/>
              </p:ext>
            </p:extLst>
          </p:nvPr>
        </p:nvGraphicFramePr>
        <p:xfrm>
          <a:off x="2483768" y="470734"/>
          <a:ext cx="6768752" cy="5904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descr="Evaluating Business Ideas"/>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210" y="2708920"/>
            <a:ext cx="3096344" cy="22815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530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4001095"/>
          </a:xfrm>
          <a:prstGeom prst="rect">
            <a:avLst/>
          </a:prstGeom>
        </p:spPr>
        <p:txBody>
          <a:bodyPr wrap="square">
            <a:spAutoFit/>
          </a:bodyPr>
          <a:lstStyle/>
          <a:p>
            <a:pPr algn="ctr"/>
            <a:r>
              <a:rPr lang="en-GB" sz="2800" u="sng" dirty="0"/>
              <a:t>7. Role of Governors</a:t>
            </a:r>
          </a:p>
          <a:p>
            <a:pPr algn="ctr"/>
            <a:endParaRPr lang="en-GB" sz="2800" u="sng" dirty="0"/>
          </a:p>
          <a:p>
            <a:r>
              <a:rPr lang="en-GB" dirty="0"/>
              <a:t>Roles and responsibilities of governors are:</a:t>
            </a:r>
          </a:p>
          <a:p>
            <a:pPr marL="285750" lvl="0" indent="-285750">
              <a:buFont typeface="Arial" panose="020B0604020202020204" pitchFamily="34" charset="0"/>
              <a:buChar char="•"/>
            </a:pPr>
            <a:r>
              <a:rPr lang="en-GB" dirty="0"/>
              <a:t>Understanding how the school identifies children with SEND and what happens next </a:t>
            </a:r>
          </a:p>
          <a:p>
            <a:pPr marL="285750" lvl="0" indent="-285750">
              <a:buFont typeface="Arial" panose="020B0604020202020204" pitchFamily="34" charset="0"/>
              <a:buChar char="•"/>
            </a:pPr>
            <a:r>
              <a:rPr lang="en-GB" dirty="0"/>
              <a:t>Understanding how the school allocates and spends SEND funding and who is responsible for this</a:t>
            </a:r>
          </a:p>
          <a:p>
            <a:pPr marL="285750" lvl="0" indent="-285750">
              <a:buFont typeface="Arial" panose="020B0604020202020204" pitchFamily="34" charset="0"/>
              <a:buChar char="•"/>
            </a:pPr>
            <a:r>
              <a:rPr lang="en-GB" dirty="0"/>
              <a:t>Support the review process of the school’s SEND policy and ensure that the SEND provision reflects the changing needs of the school, its circumstances and the law</a:t>
            </a:r>
          </a:p>
          <a:p>
            <a:pPr marL="285750" lvl="0" indent="-285750">
              <a:buFont typeface="Arial" panose="020B0604020202020204" pitchFamily="34" charset="0"/>
              <a:buChar char="•"/>
            </a:pPr>
            <a:r>
              <a:rPr lang="en-GB" dirty="0"/>
              <a:t>We have a governor with responsibility for SEND who visits the school regularly throughout the year </a:t>
            </a:r>
          </a:p>
          <a:p>
            <a:pPr marL="285750" lvl="0" indent="-285750">
              <a:buFont typeface="Arial" panose="020B0604020202020204" pitchFamily="34" charset="0"/>
              <a:buChar char="•"/>
            </a:pPr>
            <a:endParaRPr lang="en-GB" dirty="0"/>
          </a:p>
          <a:p>
            <a:pPr marL="285750" lvl="0" indent="-285750">
              <a:buFont typeface="Arial" panose="020B0604020202020204" pitchFamily="34" charset="0"/>
              <a:buChar char="•"/>
            </a:pPr>
            <a:endParaRPr lang="en-GB" dirty="0"/>
          </a:p>
          <a:p>
            <a:pPr lvl="0"/>
            <a:r>
              <a:rPr lang="en-GB" dirty="0">
                <a:hlinkClick r:id="rId2"/>
              </a:rPr>
              <a:t>https://ormistonmeadows.co.uk/our-academy/governance</a:t>
            </a:r>
            <a:endParaRPr lang="en-GB" dirty="0"/>
          </a:p>
        </p:txBody>
      </p:sp>
      <p:pic>
        <p:nvPicPr>
          <p:cNvPr id="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500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476672"/>
            <a:ext cx="8136904" cy="5201424"/>
          </a:xfrm>
          <a:prstGeom prst="rect">
            <a:avLst/>
          </a:prstGeom>
        </p:spPr>
        <p:txBody>
          <a:bodyPr wrap="square">
            <a:spAutoFit/>
          </a:bodyPr>
          <a:lstStyle/>
          <a:p>
            <a:endParaRPr lang="en-GB" sz="2400" dirty="0"/>
          </a:p>
          <a:p>
            <a:pPr algn="ctr"/>
            <a:r>
              <a:rPr lang="en-GB" sz="2400" u="sng" dirty="0"/>
              <a:t>8. Accessing the Curriculum</a:t>
            </a:r>
          </a:p>
          <a:p>
            <a:pPr algn="ctr"/>
            <a:endParaRPr lang="en-GB" sz="2400" u="sng" dirty="0"/>
          </a:p>
          <a:p>
            <a:pPr algn="ctr"/>
            <a:r>
              <a:rPr lang="en-GB" sz="2000" dirty="0"/>
              <a:t>We will provide the following to support children in their learning:</a:t>
            </a:r>
          </a:p>
          <a:p>
            <a:pPr algn="ctr"/>
            <a:r>
              <a:rPr lang="en-GB" sz="2400" u="sng" dirty="0"/>
              <a:t> </a:t>
            </a:r>
          </a:p>
          <a:p>
            <a:pPr algn="ctr"/>
            <a:endParaRPr lang="en-GB" sz="2400" dirty="0"/>
          </a:p>
          <a:p>
            <a:pPr marL="342900" indent="-342900">
              <a:buFont typeface="Arial" pitchFamily="34" charset="0"/>
              <a:buChar char="•"/>
            </a:pPr>
            <a:endParaRPr lang="en-GB" sz="2400" dirty="0"/>
          </a:p>
          <a:p>
            <a:r>
              <a:rPr lang="en-GB" sz="2400" dirty="0"/>
              <a:t>	</a:t>
            </a:r>
          </a:p>
          <a:p>
            <a:pPr marL="342900" indent="-342900">
              <a:buFont typeface="Arial" pitchFamily="34" charset="0"/>
              <a:buChar char="•"/>
            </a:pPr>
            <a:endParaRPr lang="en-GB" sz="2400" dirty="0"/>
          </a:p>
          <a:p>
            <a:endParaRPr lang="en-GB" sz="2400" dirty="0"/>
          </a:p>
          <a:p>
            <a:endParaRPr lang="en-GB" sz="2400" dirty="0"/>
          </a:p>
          <a:p>
            <a:r>
              <a:rPr lang="en-GB" sz="2400" dirty="0"/>
              <a:t>	</a:t>
            </a:r>
          </a:p>
          <a:p>
            <a:endParaRPr lang="en-GB" sz="2400" dirty="0"/>
          </a:p>
          <a:p>
            <a:endParaRPr lang="en-GB" sz="2400" dirty="0"/>
          </a:p>
        </p:txBody>
      </p:sp>
      <p:graphicFrame>
        <p:nvGraphicFramePr>
          <p:cNvPr id="5" name="Diagram 4"/>
          <p:cNvGraphicFramePr/>
          <p:nvPr>
            <p:extLst>
              <p:ext uri="{D42A27DB-BD31-4B8C-83A1-F6EECF244321}">
                <p14:modId xmlns:p14="http://schemas.microsoft.com/office/powerpoint/2010/main" val="3655557696"/>
              </p:ext>
            </p:extLst>
          </p:nvPr>
        </p:nvGraphicFramePr>
        <p:xfrm>
          <a:off x="179512" y="1916832"/>
          <a:ext cx="8784976"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7848872" cy="1569660"/>
          </a:xfrm>
          <a:prstGeom prst="rect">
            <a:avLst/>
          </a:prstGeom>
        </p:spPr>
        <p:txBody>
          <a:bodyPr wrap="square">
            <a:spAutoFit/>
          </a:bodyPr>
          <a:lstStyle/>
          <a:p>
            <a:pPr algn="ctr"/>
            <a:r>
              <a:rPr lang="en-GB" sz="2400" u="sng" dirty="0"/>
              <a:t>Accessing Enrichment Opportunities.</a:t>
            </a:r>
          </a:p>
          <a:p>
            <a:pPr algn="ctr"/>
            <a:endParaRPr lang="en-GB" sz="2400" u="sng" dirty="0"/>
          </a:p>
          <a:p>
            <a:pPr algn="ctr"/>
            <a:endParaRPr lang="en-GB" sz="2400" u="sng" dirty="0"/>
          </a:p>
          <a:p>
            <a:pPr algn="ctr"/>
            <a:endParaRPr lang="en-GB" sz="2400" u="sng" dirty="0"/>
          </a:p>
        </p:txBody>
      </p:sp>
      <p:graphicFrame>
        <p:nvGraphicFramePr>
          <p:cNvPr id="8" name="Diagram 7"/>
          <p:cNvGraphicFramePr/>
          <p:nvPr>
            <p:extLst>
              <p:ext uri="{D42A27DB-BD31-4B8C-83A1-F6EECF244321}">
                <p14:modId xmlns:p14="http://schemas.microsoft.com/office/powerpoint/2010/main" val="1846588457"/>
              </p:ext>
            </p:extLst>
          </p:nvPr>
        </p:nvGraphicFramePr>
        <p:xfrm>
          <a:off x="179512" y="1477526"/>
          <a:ext cx="8587830" cy="3247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18" name="Picture 2" descr="http://t2.gstatic.com/images?q=tbn:ANd9GcQpRkBNBZmSz-MeIi1F2xTG9L9s7_JRdF_89e6XBdG_9b8vB3TRxA:nebula.wsimg.com/a02a196e362388dca51cc28bcb28be96%3FAccessKeyId%3D48A95D34D7E2FFC2462A%26disposition%3D0%26alloworigin%3D1">
            <a:hlinkClick r:id="rId7"/>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00989" y="4696921"/>
            <a:ext cx="2568768" cy="171251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t3.gstatic.com/images?q=tbn:ANd9GcQBL_ObM4YTc7OKZ3zuPEy5KLju3mPNVl40cidoR7QA4NyvJ41neA:www.vicradio.org/img/musicreviews.jp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58908" y="46969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t1.gstatic.com/images?q=tbn:ANd9GcTh5_Km9Wz_krSwdnABzgOKhyVZcZ6-qVcSo56sTsxWi4Dt1EHsPw:us.123rf.com/450wm/iimages/iimages1401/iimages140100111/24847125-illustration-of-the-indoor-and-outdoor-activities-of-on-a-white-background.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7474" y="4877895"/>
            <a:ext cx="2571750" cy="17811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621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332656"/>
            <a:ext cx="7992888" cy="1138773"/>
          </a:xfrm>
          <a:prstGeom prst="rect">
            <a:avLst/>
          </a:prstGeom>
        </p:spPr>
        <p:txBody>
          <a:bodyPr wrap="square">
            <a:spAutoFit/>
          </a:bodyPr>
          <a:lstStyle/>
          <a:p>
            <a:pPr algn="ctr"/>
            <a:r>
              <a:rPr lang="en-GB" sz="2400" u="sng" dirty="0"/>
              <a:t>9. Supporting Health and Wellbeing</a:t>
            </a:r>
            <a:endParaRPr lang="en-GB" sz="1000" dirty="0"/>
          </a:p>
          <a:p>
            <a:pPr algn="just"/>
            <a:endParaRPr lang="en-GB" sz="1000" dirty="0"/>
          </a:p>
          <a:p>
            <a:pPr algn="just"/>
            <a:endParaRPr lang="en-GB" sz="1000" dirty="0"/>
          </a:p>
          <a:p>
            <a:pPr algn="just"/>
            <a:r>
              <a:rPr lang="en-GB" sz="2400" dirty="0"/>
              <a:t> </a:t>
            </a:r>
          </a:p>
        </p:txBody>
      </p:sp>
      <p:graphicFrame>
        <p:nvGraphicFramePr>
          <p:cNvPr id="3" name="Diagram 2"/>
          <p:cNvGraphicFramePr/>
          <p:nvPr>
            <p:extLst>
              <p:ext uri="{D42A27DB-BD31-4B8C-83A1-F6EECF244321}">
                <p14:modId xmlns:p14="http://schemas.microsoft.com/office/powerpoint/2010/main" val="676920803"/>
              </p:ext>
            </p:extLst>
          </p:nvPr>
        </p:nvGraphicFramePr>
        <p:xfrm>
          <a:off x="323528" y="1196752"/>
          <a:ext cx="8424936"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See the source imag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712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692696"/>
            <a:ext cx="8064896" cy="1569660"/>
          </a:xfrm>
          <a:prstGeom prst="rect">
            <a:avLst/>
          </a:prstGeom>
        </p:spPr>
        <p:txBody>
          <a:bodyPr wrap="square">
            <a:spAutoFit/>
          </a:bodyPr>
          <a:lstStyle/>
          <a:p>
            <a:pPr algn="ctr"/>
            <a:endParaRPr lang="en-GB" sz="2400" u="sng" dirty="0"/>
          </a:p>
          <a:p>
            <a:pPr algn="ctr"/>
            <a:endParaRPr lang="en-GB" sz="2400" u="sng" dirty="0"/>
          </a:p>
          <a:p>
            <a:pPr algn="ctr"/>
            <a:endParaRPr lang="en-GB" sz="2400" u="sng" dirty="0"/>
          </a:p>
          <a:p>
            <a:pPr algn="ctr"/>
            <a:endParaRPr lang="en-GB" sz="2400" u="sng" dirty="0"/>
          </a:p>
        </p:txBody>
      </p:sp>
      <p:graphicFrame>
        <p:nvGraphicFramePr>
          <p:cNvPr id="4" name="Diagram 3"/>
          <p:cNvGraphicFramePr/>
          <p:nvPr>
            <p:extLst>
              <p:ext uri="{D42A27DB-BD31-4B8C-83A1-F6EECF244321}">
                <p14:modId xmlns:p14="http://schemas.microsoft.com/office/powerpoint/2010/main" val="1868630169"/>
              </p:ext>
            </p:extLst>
          </p:nvPr>
        </p:nvGraphicFramePr>
        <p:xfrm>
          <a:off x="179512" y="260648"/>
          <a:ext cx="6552728"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2" descr="See the source imag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9"/>
          <a:stretch>
            <a:fillRect/>
          </a:stretch>
        </p:blipFill>
        <p:spPr>
          <a:xfrm rot="339672">
            <a:off x="6655014" y="4947295"/>
            <a:ext cx="2057028" cy="1529414"/>
          </a:xfrm>
          <a:prstGeom prst="rect">
            <a:avLst/>
          </a:prstGeom>
        </p:spPr>
      </p:pic>
      <p:pic>
        <p:nvPicPr>
          <p:cNvPr id="11" name="Picture 10"/>
          <p:cNvPicPr>
            <a:picLocks noChangeAspect="1"/>
          </p:cNvPicPr>
          <p:nvPr/>
        </p:nvPicPr>
        <p:blipFill>
          <a:blip r:embed="rId10"/>
          <a:stretch>
            <a:fillRect/>
          </a:stretch>
        </p:blipFill>
        <p:spPr>
          <a:xfrm rot="21038185">
            <a:off x="6664810" y="2640996"/>
            <a:ext cx="1538824" cy="1952626"/>
          </a:xfrm>
          <a:prstGeom prst="rect">
            <a:avLst/>
          </a:prstGeom>
        </p:spPr>
      </p:pic>
      <p:pic>
        <p:nvPicPr>
          <p:cNvPr id="12" name="Picture 11"/>
          <p:cNvPicPr>
            <a:picLocks noChangeAspect="1"/>
          </p:cNvPicPr>
          <p:nvPr/>
        </p:nvPicPr>
        <p:blipFill>
          <a:blip r:embed="rId11"/>
          <a:stretch>
            <a:fillRect/>
          </a:stretch>
        </p:blipFill>
        <p:spPr>
          <a:xfrm rot="497676">
            <a:off x="7131469" y="389740"/>
            <a:ext cx="1484027" cy="1951028"/>
          </a:xfrm>
          <a:prstGeom prst="rect">
            <a:avLst/>
          </a:prstGeom>
        </p:spPr>
      </p:pic>
    </p:spTree>
    <p:extLst>
      <p:ext uri="{BB962C8B-B14F-4D97-AF65-F5344CB8AC3E}">
        <p14:creationId xmlns:p14="http://schemas.microsoft.com/office/powerpoint/2010/main" val="22197126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548680"/>
            <a:ext cx="7848872" cy="830997"/>
          </a:xfrm>
          <a:prstGeom prst="rect">
            <a:avLst/>
          </a:prstGeom>
        </p:spPr>
        <p:txBody>
          <a:bodyPr wrap="square">
            <a:spAutoFit/>
          </a:bodyPr>
          <a:lstStyle/>
          <a:p>
            <a:pPr algn="ctr"/>
            <a:r>
              <a:rPr lang="en-GB" sz="2400" u="sng" dirty="0"/>
              <a:t>10. Transition</a:t>
            </a:r>
          </a:p>
          <a:p>
            <a:pPr algn="ctr"/>
            <a:endParaRPr lang="en-GB" sz="2400" u="sng" dirty="0"/>
          </a:p>
        </p:txBody>
      </p:sp>
      <p:graphicFrame>
        <p:nvGraphicFramePr>
          <p:cNvPr id="4" name="Diagram 3"/>
          <p:cNvGraphicFramePr/>
          <p:nvPr>
            <p:extLst>
              <p:ext uri="{D42A27DB-BD31-4B8C-83A1-F6EECF244321}">
                <p14:modId xmlns:p14="http://schemas.microsoft.com/office/powerpoint/2010/main" val="2479272924"/>
              </p:ext>
            </p:extLst>
          </p:nvPr>
        </p:nvGraphicFramePr>
        <p:xfrm>
          <a:off x="1691680" y="1151678"/>
          <a:ext cx="7560839"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p:cNvPicPr>
            <a:picLocks noChangeAspect="1" noChangeArrowheads="1"/>
          </p:cNvPicPr>
          <p:nvPr/>
        </p:nvPicPr>
        <p:blipFill>
          <a:blip r:embed="rId7">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35996" y="1658492"/>
            <a:ext cx="1944216" cy="1928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99992" y="3869207"/>
            <a:ext cx="2088232"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644008" y="1826002"/>
            <a:ext cx="1728192" cy="1600438"/>
          </a:xfrm>
          <a:prstGeom prst="rect">
            <a:avLst/>
          </a:prstGeom>
          <a:noFill/>
        </p:spPr>
        <p:txBody>
          <a:bodyPr wrap="square" rtlCol="0">
            <a:spAutoFit/>
          </a:bodyPr>
          <a:lstStyle/>
          <a:p>
            <a:pPr lvl="0" algn="ctr"/>
            <a:r>
              <a:rPr lang="en-GB" sz="1400" dirty="0">
                <a:solidFill>
                  <a:schemeClr val="bg1"/>
                </a:solidFill>
              </a:rPr>
              <a:t>In year: staff liaise with the previous school to share information and attend transfer meetings where necessary</a:t>
            </a:r>
          </a:p>
        </p:txBody>
      </p:sp>
      <p:sp>
        <p:nvSpPr>
          <p:cNvPr id="10" name="TextBox 9"/>
          <p:cNvSpPr txBox="1"/>
          <p:nvPr/>
        </p:nvSpPr>
        <p:spPr>
          <a:xfrm>
            <a:off x="4643983" y="3925891"/>
            <a:ext cx="1800200" cy="1815882"/>
          </a:xfrm>
          <a:prstGeom prst="rect">
            <a:avLst/>
          </a:prstGeom>
          <a:noFill/>
        </p:spPr>
        <p:txBody>
          <a:bodyPr wrap="square" rtlCol="0">
            <a:spAutoFit/>
          </a:bodyPr>
          <a:lstStyle/>
          <a:p>
            <a:pPr lvl="0" algn="ctr"/>
            <a:r>
              <a:rPr lang="en-GB" sz="1400" dirty="0">
                <a:solidFill>
                  <a:schemeClr val="bg1"/>
                </a:solidFill>
              </a:rPr>
              <a:t>In year: there are opportunities for parents and children to meet with members of the Inclusion Team and/or class teacher before starting</a:t>
            </a:r>
          </a:p>
        </p:txBody>
      </p:sp>
      <p:pic>
        <p:nvPicPr>
          <p:cNvPr id="11" name="Picture 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ee the source image"/>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r="33028"/>
          <a:stretch/>
        </p:blipFill>
        <p:spPr bwMode="auto">
          <a:xfrm rot="20980601">
            <a:off x="459120" y="396534"/>
            <a:ext cx="1666871" cy="166385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ee the source imag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0419"/>
          <a:stretch/>
        </p:blipFill>
        <p:spPr bwMode="auto">
          <a:xfrm rot="510027">
            <a:off x="460873" y="4524569"/>
            <a:ext cx="1674186" cy="135297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ee the source image"/>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132" r="14627"/>
          <a:stretch/>
        </p:blipFill>
        <p:spPr bwMode="auto">
          <a:xfrm>
            <a:off x="433292" y="2438173"/>
            <a:ext cx="1718525"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22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10710624"/>
          </a:xfrm>
          <a:prstGeom prst="rect">
            <a:avLst/>
          </a:prstGeom>
        </p:spPr>
        <p:txBody>
          <a:bodyPr wrap="square" lIns="91440" tIns="45720" rIns="91440" bIns="45720" anchor="t">
            <a:spAutoFit/>
          </a:bodyPr>
          <a:lstStyle/>
          <a:p>
            <a:r>
              <a:rPr lang="en-GB" sz="2000" b="1" u="sng" dirty="0"/>
              <a:t>1.Types of SEND:</a:t>
            </a:r>
          </a:p>
          <a:p>
            <a:r>
              <a:rPr lang="en-GB" sz="2000" b="1" dirty="0"/>
              <a:t>Communication and Interaction</a:t>
            </a:r>
            <a:r>
              <a:rPr lang="en-GB" sz="2400" dirty="0"/>
              <a:t>	</a:t>
            </a:r>
          </a:p>
          <a:p>
            <a:pPr marL="342900" indent="-342900">
              <a:buFont typeface="Arial" pitchFamily="34" charset="0"/>
              <a:buChar char="•"/>
            </a:pPr>
            <a:r>
              <a:rPr lang="en-GB" i="1" dirty="0"/>
              <a:t>Autism Spectrum Conditions (inc. Asperger’s </a:t>
            </a:r>
          </a:p>
          <a:p>
            <a:r>
              <a:rPr lang="en-GB" i="1" dirty="0"/>
              <a:t>Syndrome)</a:t>
            </a:r>
          </a:p>
          <a:p>
            <a:pPr marL="342900" indent="-342900">
              <a:buFont typeface="Arial" pitchFamily="34" charset="0"/>
              <a:buChar char="•"/>
            </a:pPr>
            <a:r>
              <a:rPr lang="en-GB" i="1" dirty="0"/>
              <a:t>Speech and Language Difficulties</a:t>
            </a:r>
          </a:p>
          <a:p>
            <a:pPr algn="r"/>
            <a:endParaRPr lang="en-GB" sz="2000" dirty="0"/>
          </a:p>
          <a:p>
            <a:pPr algn="r"/>
            <a:r>
              <a:rPr lang="en-GB" sz="2000" b="1" dirty="0"/>
              <a:t>Cognition and Learning</a:t>
            </a:r>
          </a:p>
          <a:p>
            <a:pPr marL="342900" indent="-342900" algn="r">
              <a:buFont typeface="Arial" pitchFamily="34" charset="0"/>
              <a:buChar char="•"/>
            </a:pPr>
            <a:r>
              <a:rPr lang="en-GB" i="1" dirty="0"/>
              <a:t>Specific Learning Difficulties e.g. dyslexia</a:t>
            </a:r>
          </a:p>
          <a:p>
            <a:pPr marL="342900" indent="-342900" algn="r">
              <a:buFont typeface="Arial" pitchFamily="34" charset="0"/>
              <a:buChar char="•"/>
            </a:pPr>
            <a:r>
              <a:rPr lang="en-GB" i="1" dirty="0"/>
              <a:t>Downs Syndrome </a:t>
            </a:r>
          </a:p>
          <a:p>
            <a:pPr marL="342900" indent="-342900" algn="r">
              <a:buFont typeface="Arial" pitchFamily="34" charset="0"/>
              <a:buChar char="•"/>
            </a:pPr>
            <a:r>
              <a:rPr lang="en-GB" i="1" dirty="0"/>
              <a:t>Moderate Learning Difficulties</a:t>
            </a:r>
          </a:p>
          <a:p>
            <a:r>
              <a:rPr lang="en-GB" sz="2000" b="1" dirty="0"/>
              <a:t>Social, Emotional  and Mental Difficulties</a:t>
            </a:r>
          </a:p>
          <a:p>
            <a:pPr marL="342900" indent="-342900">
              <a:buFont typeface="Arial" pitchFamily="34" charset="0"/>
              <a:buChar char="•"/>
            </a:pPr>
            <a:r>
              <a:rPr lang="en-GB" i="1" dirty="0"/>
              <a:t>ADHD</a:t>
            </a:r>
          </a:p>
          <a:p>
            <a:pPr marL="342900" indent="-342900">
              <a:buFont typeface="Arial" pitchFamily="34" charset="0"/>
              <a:buChar char="•"/>
            </a:pPr>
            <a:r>
              <a:rPr lang="en-GB" i="1" dirty="0"/>
              <a:t>Attachment disorder</a:t>
            </a:r>
          </a:p>
          <a:p>
            <a:pPr marL="342900" indent="-342900">
              <a:buFont typeface="Arial" pitchFamily="34" charset="0"/>
              <a:buChar char="•"/>
            </a:pPr>
            <a:r>
              <a:rPr lang="en-GB" i="1" dirty="0"/>
              <a:t>Mental health conditions</a:t>
            </a:r>
          </a:p>
          <a:p>
            <a:pPr marL="342900" indent="-342900">
              <a:buFont typeface="Arial" pitchFamily="34" charset="0"/>
              <a:buChar char="•"/>
            </a:pPr>
            <a:r>
              <a:rPr lang="en-GB" i="1" dirty="0"/>
              <a:t>Self harm</a:t>
            </a:r>
          </a:p>
          <a:p>
            <a:pPr algn="r"/>
            <a:r>
              <a:rPr lang="en-GB" sz="2000" b="1" dirty="0"/>
              <a:t>Sensory and/or physical needs</a:t>
            </a:r>
          </a:p>
          <a:p>
            <a:pPr marL="342900" indent="-342900" algn="r">
              <a:buFont typeface="Arial" pitchFamily="34" charset="0"/>
              <a:buChar char="•"/>
            </a:pPr>
            <a:r>
              <a:rPr lang="en-GB" sz="2000" i="1" dirty="0"/>
              <a:t>Vision/ hearing impairment</a:t>
            </a:r>
          </a:p>
          <a:p>
            <a:pPr marL="342900" indent="-342900" algn="r">
              <a:buFont typeface="Arial" pitchFamily="34" charset="0"/>
              <a:buChar char="•"/>
            </a:pPr>
            <a:r>
              <a:rPr lang="en-GB" sz="2000" i="1" dirty="0"/>
              <a:t>Motor skill difficulties</a:t>
            </a:r>
          </a:p>
          <a:p>
            <a:pPr marL="342900" indent="-342900" algn="r">
              <a:buFont typeface="Arial" pitchFamily="34" charset="0"/>
              <a:buChar char="•"/>
            </a:pPr>
            <a:r>
              <a:rPr lang="en-GB" sz="2000" i="1" dirty="0"/>
              <a:t>Physical disabilities</a:t>
            </a:r>
          </a:p>
          <a:p>
            <a:pPr marL="342900" indent="-342900" algn="r">
              <a:buFont typeface="Arial" pitchFamily="34" charset="0"/>
              <a:buChar char="•"/>
            </a:pPr>
            <a:endParaRPr lang="en-GB" sz="2000" i="1" dirty="0"/>
          </a:p>
          <a:p>
            <a:pPr algn="r"/>
            <a:r>
              <a:rPr lang="en-GB" sz="2400" i="1" dirty="0"/>
              <a:t>                  </a:t>
            </a:r>
            <a:r>
              <a:rPr lang="en-GB" sz="2400" dirty="0"/>
              <a:t> </a:t>
            </a:r>
          </a:p>
          <a:p>
            <a:endParaRPr lang="en-GB" sz="2400" dirty="0"/>
          </a:p>
          <a:p>
            <a:r>
              <a:rPr lang="en-GB" sz="2400" dirty="0"/>
              <a:t> </a:t>
            </a:r>
          </a:p>
          <a:p>
            <a:endParaRPr lang="en-GB" sz="2400" dirty="0"/>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pic>
        <p:nvPicPr>
          <p:cNvPr id="2050" name="Picture 2" descr="http://t0.gstatic.com/images?q=tbn:ANd9GcQ5QuT0SToow8235rNJ73v0e4tX0hgnWGMRnowQPskiO9TR9oTU:www.friendshipcircle.org/blog/wp-content/uploads/2013/07/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332656"/>
            <a:ext cx="2886075" cy="158115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2082439"/>
            <a:ext cx="1584176" cy="1341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7308" y="3763017"/>
            <a:ext cx="2912964" cy="109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8716" y="5019549"/>
            <a:ext cx="2221235" cy="152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395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1938992"/>
          </a:xfrm>
          <a:prstGeom prst="rect">
            <a:avLst/>
          </a:prstGeom>
        </p:spPr>
        <p:txBody>
          <a:bodyPr wrap="square">
            <a:spAutoFit/>
          </a:bodyPr>
          <a:lstStyle/>
          <a:p>
            <a:pPr algn="ctr"/>
            <a:r>
              <a:rPr lang="en-GB" sz="2000" b="1" u="sng" dirty="0"/>
              <a:t>11. Involving parents and children </a:t>
            </a:r>
          </a:p>
          <a:p>
            <a:pPr algn="ctr"/>
            <a:endParaRPr lang="en-GB" sz="1000" dirty="0"/>
          </a:p>
          <a:p>
            <a:pPr marL="342900" indent="-342900">
              <a:buFont typeface="Arial" pitchFamily="34" charset="0"/>
              <a:buChar char="•"/>
            </a:pPr>
            <a:r>
              <a:rPr lang="en-GB" i="1" dirty="0"/>
              <a:t>We will ensure that we discuss any additional needs your child may have will all the right people.  This will include you, as the parents, and the children themselves.</a:t>
            </a:r>
          </a:p>
          <a:p>
            <a:pPr marL="342900" indent="-342900">
              <a:buFont typeface="Arial" pitchFamily="34" charset="0"/>
              <a:buChar char="•"/>
            </a:pPr>
            <a:endParaRPr lang="en-GB" i="1" dirty="0"/>
          </a:p>
          <a:p>
            <a:pPr marL="342900" indent="-342900">
              <a:buFont typeface="Arial" pitchFamily="34" charset="0"/>
              <a:buChar char="•"/>
            </a:pPr>
            <a:endParaRPr lang="en-GB" i="1" dirty="0"/>
          </a:p>
        </p:txBody>
      </p:sp>
      <p:graphicFrame>
        <p:nvGraphicFramePr>
          <p:cNvPr id="3" name="Diagram 2"/>
          <p:cNvGraphicFramePr/>
          <p:nvPr>
            <p:extLst>
              <p:ext uri="{D42A27DB-BD31-4B8C-83A1-F6EECF244321}">
                <p14:modId xmlns:p14="http://schemas.microsoft.com/office/powerpoint/2010/main" val="4015287410"/>
              </p:ext>
            </p:extLst>
          </p:nvPr>
        </p:nvGraphicFramePr>
        <p:xfrm>
          <a:off x="395536" y="1869640"/>
          <a:ext cx="3960440" cy="3456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2565424630"/>
              </p:ext>
            </p:extLst>
          </p:nvPr>
        </p:nvGraphicFramePr>
        <p:xfrm>
          <a:off x="4747984" y="1869640"/>
          <a:ext cx="4040832" cy="33927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p:cNvSpPr txBox="1"/>
          <p:nvPr/>
        </p:nvSpPr>
        <p:spPr>
          <a:xfrm>
            <a:off x="5076056" y="2194384"/>
            <a:ext cx="1656184" cy="646331"/>
          </a:xfrm>
          <a:prstGeom prst="rect">
            <a:avLst/>
          </a:prstGeom>
          <a:noFill/>
        </p:spPr>
        <p:txBody>
          <a:bodyPr wrap="square" rtlCol="0">
            <a:spAutoFit/>
          </a:bodyPr>
          <a:lstStyle/>
          <a:p>
            <a:r>
              <a:rPr lang="en-GB" dirty="0">
                <a:solidFill>
                  <a:schemeClr val="bg1"/>
                </a:solidFill>
              </a:rPr>
              <a:t>Open door policy</a:t>
            </a:r>
          </a:p>
        </p:txBody>
      </p:sp>
      <p:pic>
        <p:nvPicPr>
          <p:cNvPr id="5122" name="Picture 2" descr="http://t3.gstatic.com/images?q=tbn:ANd9GcSsEY6YvF0bkuzsTtLLOJ-1yoPtA6eErlG7-DRR12HR_cGoOhu7SQ:www.aligunsbergtherapy.com/images/taglines/parent-consultation.gif">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7512" y="2924944"/>
            <a:ext cx="1568490" cy="14401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t1.gstatic.com/images?q=tbn:ANd9GcQ-0O2DJz1iym9GGmv3pJbfUFGUqGeoCMEEDWC5HZ75S-ZDea60GQ:www.chantry.northumberland.sch.uk/assets/images/studentvoice06.jpg">
            <a:hlinkClick r:id="rId12"/>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3571" y="2919292"/>
            <a:ext cx="1589657" cy="12049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ee the source imag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62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548680"/>
            <a:ext cx="5616624" cy="400110"/>
          </a:xfrm>
          <a:prstGeom prst="rect">
            <a:avLst/>
          </a:prstGeom>
          <a:noFill/>
        </p:spPr>
        <p:txBody>
          <a:bodyPr wrap="square" lIns="91440" tIns="45720" rIns="91440" bIns="45720" rtlCol="0" anchor="t">
            <a:spAutoFit/>
          </a:bodyPr>
          <a:lstStyle/>
          <a:p>
            <a:pPr algn="ctr"/>
            <a:r>
              <a:rPr lang="en-GB" sz="2000" b="1" dirty="0"/>
              <a:t>Complaints Procedure</a:t>
            </a:r>
          </a:p>
        </p:txBody>
      </p:sp>
      <p:sp>
        <p:nvSpPr>
          <p:cNvPr id="3" name="TextBox 2"/>
          <p:cNvSpPr txBox="1"/>
          <p:nvPr/>
        </p:nvSpPr>
        <p:spPr>
          <a:xfrm>
            <a:off x="755576" y="1268760"/>
            <a:ext cx="7488832" cy="4185761"/>
          </a:xfrm>
          <a:prstGeom prst="rect">
            <a:avLst/>
          </a:prstGeom>
          <a:noFill/>
        </p:spPr>
        <p:txBody>
          <a:bodyPr wrap="square" lIns="91440" tIns="45720" rIns="91440" bIns="45720" rtlCol="0" anchor="t">
            <a:spAutoFit/>
          </a:bodyPr>
          <a:lstStyle/>
          <a:p>
            <a:r>
              <a:rPr lang="en-GB" sz="1400" dirty="0"/>
              <a:t>If you have concerns about the school's SEND provision, please follow the complaints procedure as outlined in the complaints policy: </a:t>
            </a:r>
            <a:r>
              <a:rPr lang="en-GB" sz="1400" dirty="0">
                <a:ea typeface="+mn-lt"/>
                <a:cs typeface="+mn-lt"/>
                <a:hlinkClick r:id="rId2"/>
              </a:rPr>
              <a:t>Complaints.pdf (ormistonmeadows.co.uk) </a:t>
            </a:r>
            <a:endParaRPr lang="en-US">
              <a:ea typeface="+mn-lt"/>
              <a:cs typeface="+mn-lt"/>
            </a:endParaRPr>
          </a:p>
          <a:p>
            <a:endParaRPr lang="en-GB" sz="1400" dirty="0">
              <a:ea typeface="+mn-lt"/>
              <a:cs typeface="+mn-lt"/>
            </a:endParaRPr>
          </a:p>
          <a:p>
            <a:r>
              <a:rPr lang="en-GB" sz="1400" dirty="0">
                <a:ea typeface="+mn-lt"/>
                <a:cs typeface="+mn-lt"/>
              </a:rPr>
              <a:t>This is a three-part process:</a:t>
            </a:r>
          </a:p>
          <a:p>
            <a:pPr marL="342900" indent="-342900">
              <a:buAutoNum type="arabicPeriod"/>
            </a:pPr>
            <a:r>
              <a:rPr lang="en-GB" sz="1400" u="sng" dirty="0">
                <a:ea typeface="+mn-lt"/>
                <a:cs typeface="+mn-lt"/>
              </a:rPr>
              <a:t>Informal</a:t>
            </a:r>
          </a:p>
          <a:p>
            <a:pPr marL="800100" lvl="1" indent="-342900">
              <a:buFont typeface="Arial"/>
              <a:buChar char="•"/>
            </a:pPr>
            <a:r>
              <a:rPr lang="en-GB" sz="1400" dirty="0">
                <a:ea typeface="+mn-lt"/>
                <a:cs typeface="+mn-lt"/>
              </a:rPr>
              <a:t>In the first instance, raise your concerns with your child's teacher. If they cannot resolve the issue by themselves, they will pass it on to the appropriate member of staff such as the SENDCO or Principal. It may be necessary to fill in a complaint form to aid in our understanding of your concerns. </a:t>
            </a:r>
            <a:endParaRPr lang="en-GB"/>
          </a:p>
          <a:p>
            <a:pPr marL="342900" indent="-342900">
              <a:buAutoNum type="arabicPeriod"/>
            </a:pPr>
            <a:r>
              <a:rPr lang="en-GB" sz="1400" u="sng" dirty="0">
                <a:ea typeface="+mn-lt"/>
                <a:cs typeface="+mn-lt"/>
              </a:rPr>
              <a:t>Formal</a:t>
            </a:r>
          </a:p>
          <a:p>
            <a:pPr marL="800100" lvl="1" indent="-342900">
              <a:buFont typeface="Arial"/>
              <a:buChar char="•"/>
            </a:pPr>
            <a:r>
              <a:rPr lang="en-GB" sz="1400" dirty="0">
                <a:ea typeface="+mn-lt"/>
                <a:cs typeface="+mn-lt"/>
              </a:rPr>
              <a:t>At this stage, complaints must be made in writing and this can be done by either filling in a complaint form or using the 'Contact Us' function on the school's website. The complaint will be investigated by the Principal, or where the complaint concerns the Principal it will be investigated by a Regional Director for the trust. </a:t>
            </a:r>
          </a:p>
          <a:p>
            <a:pPr marL="342900" indent="-342900">
              <a:buAutoNum type="arabicPeriod"/>
            </a:pPr>
            <a:r>
              <a:rPr lang="en-GB" sz="1400" u="sng" dirty="0">
                <a:ea typeface="+mn-lt"/>
                <a:cs typeface="+mn-lt"/>
              </a:rPr>
              <a:t>Complaints panel</a:t>
            </a:r>
          </a:p>
          <a:p>
            <a:pPr marL="800100" lvl="1" indent="-342900">
              <a:buFont typeface="Arial"/>
              <a:buChar char="•"/>
            </a:pPr>
            <a:r>
              <a:rPr lang="en-GB" sz="1400" dirty="0">
                <a:ea typeface="+mn-lt"/>
                <a:cs typeface="+mn-lt"/>
              </a:rPr>
              <a:t>At this stage, the complainant can request a complaint panel hearing. They should contact OAT's Complaints Co-ordinator within three academy weeks of the date of the stage two complaint outcome letter if they want a complaint panel to be convened. This will be face to face unless reasonable adjustments are required. </a:t>
            </a:r>
          </a:p>
        </p:txBody>
      </p:sp>
      <p:pic>
        <p:nvPicPr>
          <p:cNvPr id="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984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450357"/>
            <a:ext cx="5616624" cy="461665"/>
          </a:xfrm>
          <a:prstGeom prst="rect">
            <a:avLst/>
          </a:prstGeom>
          <a:noFill/>
        </p:spPr>
        <p:txBody>
          <a:bodyPr wrap="square" rtlCol="0">
            <a:spAutoFit/>
          </a:bodyPr>
          <a:lstStyle/>
          <a:p>
            <a:pPr algn="ctr"/>
            <a:r>
              <a:rPr lang="en-GB" sz="2400" b="1" dirty="0"/>
              <a:t>Parental Comments</a:t>
            </a:r>
          </a:p>
        </p:txBody>
      </p:sp>
      <p:sp>
        <p:nvSpPr>
          <p:cNvPr id="3" name="TextBox 2"/>
          <p:cNvSpPr txBox="1"/>
          <p:nvPr/>
        </p:nvSpPr>
        <p:spPr>
          <a:xfrm>
            <a:off x="411449" y="1207309"/>
            <a:ext cx="8533506" cy="4401205"/>
          </a:xfrm>
          <a:prstGeom prst="rect">
            <a:avLst/>
          </a:prstGeom>
          <a:noFill/>
        </p:spPr>
        <p:txBody>
          <a:bodyPr wrap="square" lIns="91440" tIns="45720" rIns="91440" bIns="45720" rtlCol="0" anchor="t">
            <a:spAutoFit/>
          </a:bodyPr>
          <a:lstStyle/>
          <a:p>
            <a:r>
              <a:rPr lang="en-GB" sz="2000" dirty="0"/>
              <a:t>Parents of children with SEND have made the following comments about strengths of our current provision:</a:t>
            </a:r>
          </a:p>
          <a:p>
            <a:pPr marL="285750" indent="-285750">
              <a:buFont typeface="Arial" panose="020B0604020202020204" pitchFamily="34" charset="0"/>
              <a:buChar char="•"/>
            </a:pPr>
            <a:r>
              <a:rPr lang="en-GB" sz="2000" dirty="0"/>
              <a:t>"Having sensory circuits in the morning" </a:t>
            </a:r>
          </a:p>
          <a:p>
            <a:pPr marL="285750" indent="-285750">
              <a:buFont typeface="Arial" panose="020B0604020202020204" pitchFamily="34" charset="0"/>
              <a:buChar char="•"/>
            </a:pPr>
            <a:r>
              <a:rPr lang="en-GB" sz="2000" dirty="0"/>
              <a:t>"Sensory management" </a:t>
            </a:r>
          </a:p>
          <a:p>
            <a:pPr marL="285750" indent="-285750">
              <a:buFont typeface="Arial" panose="020B0604020202020204" pitchFamily="34" charset="0"/>
              <a:buChar char="•"/>
            </a:pPr>
            <a:r>
              <a:rPr lang="en-GB" sz="2000" dirty="0"/>
              <a:t>"I love how the children are welcomed and made part of the class as a family"</a:t>
            </a:r>
          </a:p>
          <a:p>
            <a:pPr marL="285750" indent="-285750">
              <a:buFont typeface="Arial" panose="020B0604020202020204" pitchFamily="34" charset="0"/>
              <a:buChar char="•"/>
            </a:pPr>
            <a:r>
              <a:rPr lang="en-GB" sz="2000" dirty="0"/>
              <a:t>"He loves his teacher and she is so understanding of his needs" </a:t>
            </a:r>
          </a:p>
          <a:p>
            <a:pPr marL="285750" indent="-285750">
              <a:buFont typeface="Arial" panose="020B0604020202020204" pitchFamily="34" charset="0"/>
              <a:buChar char="•"/>
            </a:pPr>
            <a:endParaRPr lang="en-GB" sz="2000" dirty="0"/>
          </a:p>
          <a:p>
            <a:r>
              <a:rPr lang="en-GB" sz="2000" dirty="0"/>
              <a:t>What future provision parents would like to see at Ormiston Meadows Academy:</a:t>
            </a:r>
          </a:p>
          <a:p>
            <a:pPr marL="285750" indent="-285750">
              <a:buFont typeface="Arial" panose="020B0604020202020204" pitchFamily="34" charset="0"/>
              <a:buChar char="•"/>
            </a:pPr>
            <a:r>
              <a:rPr lang="en-GB" sz="2000" dirty="0"/>
              <a:t>"I would like to understand more about her level of learning so we could support more at home" </a:t>
            </a:r>
          </a:p>
          <a:p>
            <a:pPr marL="285750" indent="-285750">
              <a:buFont typeface="Arial" panose="020B0604020202020204" pitchFamily="34" charset="0"/>
              <a:buChar char="•"/>
            </a:pPr>
            <a:r>
              <a:rPr lang="en-GB" sz="2000" dirty="0"/>
              <a:t>"More communication always welcome" </a:t>
            </a:r>
          </a:p>
          <a:p>
            <a:pPr marL="285750" indent="-285750">
              <a:buFont typeface="Arial" panose="020B0604020202020204" pitchFamily="34" charset="0"/>
              <a:buChar char="•"/>
            </a:pPr>
            <a:r>
              <a:rPr lang="en-GB" sz="2000" dirty="0"/>
              <a:t>"Knowing more about strategies that work at school so we can use them at home too"</a:t>
            </a:r>
          </a:p>
        </p:txBody>
      </p:sp>
      <p:pic>
        <p:nvPicPr>
          <p:cNvPr id="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6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548680"/>
            <a:ext cx="5616624" cy="461665"/>
          </a:xfrm>
          <a:prstGeom prst="rect">
            <a:avLst/>
          </a:prstGeom>
          <a:noFill/>
        </p:spPr>
        <p:txBody>
          <a:bodyPr wrap="square" lIns="91440" tIns="45720" rIns="91440" bIns="45720" rtlCol="0" anchor="t">
            <a:spAutoFit/>
          </a:bodyPr>
          <a:lstStyle/>
          <a:p>
            <a:pPr algn="ctr"/>
            <a:r>
              <a:rPr lang="en-GB" sz="2400" b="1" dirty="0"/>
              <a:t>Children’s</a:t>
            </a:r>
            <a:r>
              <a:rPr lang="en-GB" sz="2000" b="1" dirty="0"/>
              <a:t> </a:t>
            </a:r>
            <a:r>
              <a:rPr lang="en-GB" sz="2400" b="1" dirty="0"/>
              <a:t>Comments</a:t>
            </a:r>
          </a:p>
        </p:txBody>
      </p:sp>
      <p:sp>
        <p:nvSpPr>
          <p:cNvPr id="3" name="TextBox 2"/>
          <p:cNvSpPr txBox="1"/>
          <p:nvPr/>
        </p:nvSpPr>
        <p:spPr>
          <a:xfrm>
            <a:off x="755576" y="1268760"/>
            <a:ext cx="7587154" cy="2554545"/>
          </a:xfrm>
          <a:prstGeom prst="rect">
            <a:avLst/>
          </a:prstGeom>
          <a:noFill/>
        </p:spPr>
        <p:txBody>
          <a:bodyPr wrap="square" lIns="91440" tIns="45720" rIns="91440" bIns="45720" rtlCol="0" anchor="t">
            <a:spAutoFit/>
          </a:bodyPr>
          <a:lstStyle/>
          <a:p>
            <a:r>
              <a:rPr lang="en-GB" sz="2000" dirty="0"/>
              <a:t>Children with SEND have made the following comments about our provision:</a:t>
            </a:r>
          </a:p>
          <a:p>
            <a:pPr marL="285750" indent="-285750">
              <a:buFont typeface="Arial" panose="020B0604020202020204" pitchFamily="34" charset="0"/>
              <a:buChar char="•"/>
            </a:pPr>
            <a:r>
              <a:rPr lang="en-GB" sz="2000" dirty="0"/>
              <a:t>"I love the Acorn Room" </a:t>
            </a:r>
          </a:p>
          <a:p>
            <a:pPr marL="285750" indent="-285750">
              <a:buFont typeface="Arial" panose="020B0604020202020204" pitchFamily="34" charset="0"/>
              <a:buChar char="•"/>
            </a:pPr>
            <a:r>
              <a:rPr lang="en-GB" sz="2000" dirty="0"/>
              <a:t>"My teacher helps me learn" </a:t>
            </a:r>
          </a:p>
          <a:p>
            <a:pPr marL="285750" indent="-285750">
              <a:buFont typeface="Arial" panose="020B0604020202020204" pitchFamily="34" charset="0"/>
              <a:buChar char="•"/>
            </a:pPr>
            <a:r>
              <a:rPr lang="en-GB" sz="2000" dirty="0"/>
              <a:t>"I have my own timetable so I know what to do" </a:t>
            </a:r>
          </a:p>
          <a:p>
            <a:pPr marL="285750" indent="-285750">
              <a:buFont typeface="Arial" panose="020B0604020202020204" pitchFamily="34" charset="0"/>
              <a:buChar char="•"/>
            </a:pPr>
            <a:r>
              <a:rPr lang="en-GB" sz="2000" dirty="0"/>
              <a:t>"If I do my learning, I get my reward time" </a:t>
            </a:r>
          </a:p>
          <a:p>
            <a:pPr marL="285750" indent="-285750">
              <a:buFont typeface="Arial" panose="020B0604020202020204" pitchFamily="34" charset="0"/>
              <a:buChar char="•"/>
            </a:pPr>
            <a:r>
              <a:rPr lang="en-GB" sz="2000" dirty="0"/>
              <a:t>"S0metimes the teacher will write on a whiteboard and then I can copy it right" </a:t>
            </a:r>
          </a:p>
        </p:txBody>
      </p:sp>
      <p:pic>
        <p:nvPicPr>
          <p:cNvPr id="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60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362" y="332656"/>
            <a:ext cx="7848872" cy="677108"/>
          </a:xfrm>
          <a:prstGeom prst="rect">
            <a:avLst/>
          </a:prstGeom>
        </p:spPr>
        <p:txBody>
          <a:bodyPr wrap="square">
            <a:spAutoFit/>
          </a:bodyPr>
          <a:lstStyle/>
          <a:p>
            <a:pPr algn="ctr"/>
            <a:r>
              <a:rPr lang="en-GB" sz="2000" b="1" u="sng" dirty="0"/>
              <a:t>12. Local Authority SEN offer.</a:t>
            </a:r>
          </a:p>
          <a:p>
            <a:pPr marL="285750" indent="-285750">
              <a:buFont typeface="Arial" panose="020B0604020202020204" pitchFamily="34" charset="0"/>
              <a:buChar char="•"/>
            </a:pPr>
            <a:endParaRPr lang="en-GB" i="1" dirty="0"/>
          </a:p>
        </p:txBody>
      </p:sp>
      <p:sp>
        <p:nvSpPr>
          <p:cNvPr id="3" name="Rectangle 2"/>
          <p:cNvSpPr/>
          <p:nvPr/>
        </p:nvSpPr>
        <p:spPr>
          <a:xfrm>
            <a:off x="758806" y="2564904"/>
            <a:ext cx="7497038" cy="1200329"/>
          </a:xfrm>
          <a:prstGeom prst="rect">
            <a:avLst/>
          </a:prstGeom>
        </p:spPr>
        <p:txBody>
          <a:bodyPr wrap="square">
            <a:spAutoFit/>
          </a:bodyPr>
          <a:lstStyle/>
          <a:p>
            <a:pPr algn="ctr"/>
            <a:r>
              <a:rPr lang="en-GB" dirty="0"/>
              <a:t>The Local Authority’s Local Offer is can be found at</a:t>
            </a:r>
          </a:p>
          <a:p>
            <a:pPr algn="ctr"/>
            <a:r>
              <a:rPr lang="en-GB" dirty="0">
                <a:hlinkClick r:id="rId2"/>
              </a:rPr>
              <a:t>https://fis.peterborough.gov.uk/kb5/peterborough/directory/localoffer.page?familychannel=8</a:t>
            </a:r>
            <a:endParaRPr lang="en-GB" dirty="0"/>
          </a:p>
          <a:p>
            <a:pPr algn="ctr"/>
            <a:endParaRPr lang="en-GB" dirty="0"/>
          </a:p>
        </p:txBody>
      </p:sp>
      <p:pic>
        <p:nvPicPr>
          <p:cNvPr id="7"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4"/>
          <a:stretch>
            <a:fillRect/>
          </a:stretch>
        </p:blipFill>
        <p:spPr>
          <a:xfrm>
            <a:off x="1892876" y="3890665"/>
            <a:ext cx="5062010" cy="1968749"/>
          </a:xfrm>
          <a:prstGeom prst="rect">
            <a:avLst/>
          </a:prstGeom>
        </p:spPr>
      </p:pic>
      <p:pic>
        <p:nvPicPr>
          <p:cNvPr id="10242" name="Picture 2"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6556" y="1135196"/>
            <a:ext cx="2666483" cy="80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101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8586966"/>
          </a:xfrm>
          <a:prstGeom prst="rect">
            <a:avLst/>
          </a:prstGeom>
        </p:spPr>
        <p:txBody>
          <a:bodyPr wrap="square">
            <a:spAutoFit/>
          </a:bodyPr>
          <a:lstStyle/>
          <a:p>
            <a:pPr algn="ctr"/>
            <a:r>
              <a:rPr lang="en-GB" sz="2000" b="1" u="sng" dirty="0"/>
              <a:t>13. The academy SEND policy:</a:t>
            </a:r>
          </a:p>
          <a:p>
            <a:pPr algn="ctr"/>
            <a:endParaRPr lang="en-GB" sz="2000" b="1" u="sng" dirty="0"/>
          </a:p>
          <a:p>
            <a:endParaRPr lang="en-GB" sz="2400" dirty="0"/>
          </a:p>
          <a:p>
            <a:r>
              <a:rPr lang="en-GB" sz="2400" dirty="0"/>
              <a:t>Ormiston Meadows Academy</a:t>
            </a:r>
          </a:p>
          <a:p>
            <a:r>
              <a:rPr lang="en-GB" sz="2400" dirty="0"/>
              <a:t>SEND policy follows</a:t>
            </a:r>
          </a:p>
          <a:p>
            <a:r>
              <a:rPr lang="en-GB" sz="2400" dirty="0"/>
              <a:t>the guidelines provided by</a:t>
            </a:r>
          </a:p>
          <a:p>
            <a:r>
              <a:rPr lang="en-GB" sz="2400" dirty="0"/>
              <a:t>The Department for Education </a:t>
            </a:r>
          </a:p>
          <a:p>
            <a:r>
              <a:rPr lang="en-GB" sz="2400" dirty="0"/>
              <a:t>in their document:</a:t>
            </a:r>
          </a:p>
          <a:p>
            <a:endParaRPr lang="en-GB" sz="2400" dirty="0"/>
          </a:p>
          <a:p>
            <a:r>
              <a:rPr lang="en-GB" sz="2000" dirty="0">
                <a:solidFill>
                  <a:srgbClr val="7030A0"/>
                </a:solidFill>
              </a:rPr>
              <a:t>Special Educational Needs; Code of Practice 0 to 25 years. </a:t>
            </a:r>
            <a:r>
              <a:rPr lang="en-GB" sz="1400" dirty="0">
                <a:solidFill>
                  <a:srgbClr val="7030A0"/>
                </a:solidFill>
              </a:rPr>
              <a:t>https://www.gov.uk/government/uploads/system/uploads/attachment_data/file/398815/SEND_Code_of_Practice_January_2015.pdf</a:t>
            </a:r>
            <a:r>
              <a:rPr lang="en-GB" sz="2000" dirty="0">
                <a:solidFill>
                  <a:srgbClr val="7030A0"/>
                </a:solidFill>
              </a:rPr>
              <a:t> </a:t>
            </a:r>
          </a:p>
          <a:p>
            <a:endParaRPr lang="en-GB" sz="2000" dirty="0"/>
          </a:p>
          <a:p>
            <a:pPr algn="ctr"/>
            <a:r>
              <a:rPr lang="en-GB" sz="2000" dirty="0"/>
              <a:t>Our SEND policy can be viewed under the SEND area of our website.</a:t>
            </a:r>
          </a:p>
          <a:p>
            <a:pPr algn="ctr"/>
            <a:r>
              <a:rPr lang="en-GB" sz="1000" dirty="0">
                <a:hlinkClick r:id="rId2"/>
              </a:rPr>
              <a:t>https://ormistonmeadows.co.uk/key-info/send</a:t>
            </a:r>
            <a:r>
              <a:rPr lang="en-GB" sz="1000" dirty="0"/>
              <a:t> </a:t>
            </a:r>
          </a:p>
          <a:p>
            <a:r>
              <a:rPr lang="en-GB" sz="2400" dirty="0"/>
              <a:t>   </a:t>
            </a:r>
          </a:p>
          <a:p>
            <a:endParaRPr lang="en-GB" sz="2400" dirty="0"/>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pic>
        <p:nvPicPr>
          <p:cNvPr id="4098"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908720"/>
            <a:ext cx="2471441" cy="2913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63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136904" cy="646331"/>
          </a:xfrm>
          <a:prstGeom prst="rect">
            <a:avLst/>
          </a:prstGeom>
          <a:noFill/>
        </p:spPr>
        <p:txBody>
          <a:bodyPr wrap="square" lIns="91440" tIns="45720" rIns="91440" bIns="45720" rtlCol="0" anchor="t">
            <a:spAutoFit/>
          </a:bodyPr>
          <a:lstStyle/>
          <a:p>
            <a:r>
              <a:rPr lang="en-GB" dirty="0"/>
              <a:t>The table below shows the number of children identified as having SEND within our school. This data was correct at the time of reporting (19th September 2023). </a:t>
            </a:r>
          </a:p>
        </p:txBody>
      </p:sp>
      <p:graphicFrame>
        <p:nvGraphicFramePr>
          <p:cNvPr id="3" name="Table 2"/>
          <p:cNvGraphicFramePr>
            <a:graphicFrameLocks noGrp="1"/>
          </p:cNvGraphicFramePr>
          <p:nvPr>
            <p:extLst>
              <p:ext uri="{D42A27DB-BD31-4B8C-83A1-F6EECF244321}">
                <p14:modId xmlns:p14="http://schemas.microsoft.com/office/powerpoint/2010/main" val="54567391"/>
              </p:ext>
            </p:extLst>
          </p:nvPr>
        </p:nvGraphicFramePr>
        <p:xfrm>
          <a:off x="1496008" y="1268760"/>
          <a:ext cx="6096000" cy="29921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299349049"/>
                    </a:ext>
                  </a:extLst>
                </a:gridCol>
                <a:gridCol w="1524000">
                  <a:extLst>
                    <a:ext uri="{9D8B030D-6E8A-4147-A177-3AD203B41FA5}">
                      <a16:colId xmlns:a16="http://schemas.microsoft.com/office/drawing/2014/main" val="1564431025"/>
                    </a:ext>
                  </a:extLst>
                </a:gridCol>
                <a:gridCol w="1524000">
                  <a:extLst>
                    <a:ext uri="{9D8B030D-6E8A-4147-A177-3AD203B41FA5}">
                      <a16:colId xmlns:a16="http://schemas.microsoft.com/office/drawing/2014/main" val="4279515480"/>
                    </a:ext>
                  </a:extLst>
                </a:gridCol>
                <a:gridCol w="1524000">
                  <a:extLst>
                    <a:ext uri="{9D8B030D-6E8A-4147-A177-3AD203B41FA5}">
                      <a16:colId xmlns:a16="http://schemas.microsoft.com/office/drawing/2014/main" val="3473186090"/>
                    </a:ext>
                  </a:extLst>
                </a:gridCol>
              </a:tblGrid>
              <a:tr h="370840">
                <a:tc>
                  <a:txBody>
                    <a:bodyPr/>
                    <a:lstStyle/>
                    <a:p>
                      <a:r>
                        <a:rPr lang="en-GB" b="1" i="0" dirty="0"/>
                        <a:t>Need</a:t>
                      </a:r>
                    </a:p>
                  </a:txBody>
                  <a:tcPr/>
                </a:tc>
                <a:tc>
                  <a:txBody>
                    <a:bodyPr/>
                    <a:lstStyle/>
                    <a:p>
                      <a:r>
                        <a:rPr lang="en-GB" b="1" i="0" dirty="0"/>
                        <a:t>Number</a:t>
                      </a:r>
                    </a:p>
                  </a:txBody>
                  <a:tcPr/>
                </a:tc>
                <a:tc>
                  <a:txBody>
                    <a:bodyPr/>
                    <a:lstStyle/>
                    <a:p>
                      <a:r>
                        <a:rPr lang="en-GB" b="1" i="0" dirty="0"/>
                        <a:t>% of whole school</a:t>
                      </a:r>
                    </a:p>
                  </a:txBody>
                  <a:tcPr/>
                </a:tc>
                <a:tc>
                  <a:txBody>
                    <a:bodyPr/>
                    <a:lstStyle/>
                    <a:p>
                      <a:r>
                        <a:rPr lang="en-GB" b="1" i="0" dirty="0"/>
                        <a:t>%</a:t>
                      </a:r>
                      <a:r>
                        <a:rPr lang="en-GB" b="1" i="0" baseline="0" dirty="0"/>
                        <a:t> of SEND pupils </a:t>
                      </a:r>
                      <a:endParaRPr lang="en-GB" b="1" i="0" dirty="0"/>
                    </a:p>
                  </a:txBody>
                  <a:tcPr/>
                </a:tc>
                <a:extLst>
                  <a:ext uri="{0D108BD9-81ED-4DB2-BD59-A6C34878D82A}">
                    <a16:rowId xmlns:a16="http://schemas.microsoft.com/office/drawing/2014/main" val="1520323112"/>
                  </a:ext>
                </a:extLst>
              </a:tr>
              <a:tr h="370840">
                <a:tc>
                  <a:txBody>
                    <a:bodyPr/>
                    <a:lstStyle/>
                    <a:p>
                      <a:r>
                        <a:rPr lang="en-GB" dirty="0"/>
                        <a:t>Physical/Sensory</a:t>
                      </a:r>
                    </a:p>
                  </a:txBody>
                  <a:tcPr/>
                </a:tc>
                <a:tc>
                  <a:txBody>
                    <a:bodyPr/>
                    <a:lstStyle/>
                    <a:p>
                      <a:r>
                        <a:rPr lang="en-GB" dirty="0"/>
                        <a:t>4</a:t>
                      </a:r>
                    </a:p>
                  </a:txBody>
                  <a:tcPr/>
                </a:tc>
                <a:tc>
                  <a:txBody>
                    <a:bodyPr/>
                    <a:lstStyle/>
                    <a:p>
                      <a:r>
                        <a:rPr lang="en-GB" dirty="0"/>
                        <a:t>2.1%</a:t>
                      </a:r>
                    </a:p>
                  </a:txBody>
                  <a:tcPr/>
                </a:tc>
                <a:tc>
                  <a:txBody>
                    <a:bodyPr/>
                    <a:lstStyle/>
                    <a:p>
                      <a:r>
                        <a:rPr lang="en-GB" dirty="0"/>
                        <a:t>9.3%</a:t>
                      </a:r>
                    </a:p>
                  </a:txBody>
                  <a:tcPr/>
                </a:tc>
                <a:extLst>
                  <a:ext uri="{0D108BD9-81ED-4DB2-BD59-A6C34878D82A}">
                    <a16:rowId xmlns:a16="http://schemas.microsoft.com/office/drawing/2014/main" val="4128402067"/>
                  </a:ext>
                </a:extLst>
              </a:tr>
              <a:tr h="370840">
                <a:tc>
                  <a:txBody>
                    <a:bodyPr/>
                    <a:lstStyle/>
                    <a:p>
                      <a:r>
                        <a:rPr lang="en-GB" dirty="0"/>
                        <a:t>Cognition and Learning</a:t>
                      </a:r>
                    </a:p>
                  </a:txBody>
                  <a:tcPr/>
                </a:tc>
                <a:tc>
                  <a:txBody>
                    <a:bodyPr/>
                    <a:lstStyle/>
                    <a:p>
                      <a:r>
                        <a:rPr lang="en-GB" dirty="0"/>
                        <a:t>8</a:t>
                      </a:r>
                    </a:p>
                  </a:txBody>
                  <a:tcPr/>
                </a:tc>
                <a:tc>
                  <a:txBody>
                    <a:bodyPr/>
                    <a:lstStyle/>
                    <a:p>
                      <a:r>
                        <a:rPr lang="en-GB" dirty="0"/>
                        <a:t>4.2%</a:t>
                      </a:r>
                    </a:p>
                  </a:txBody>
                  <a:tcPr/>
                </a:tc>
                <a:tc>
                  <a:txBody>
                    <a:bodyPr/>
                    <a:lstStyle/>
                    <a:p>
                      <a:r>
                        <a:rPr lang="en-GB" dirty="0"/>
                        <a:t>18.6%</a:t>
                      </a:r>
                    </a:p>
                  </a:txBody>
                  <a:tcPr/>
                </a:tc>
                <a:extLst>
                  <a:ext uri="{0D108BD9-81ED-4DB2-BD59-A6C34878D82A}">
                    <a16:rowId xmlns:a16="http://schemas.microsoft.com/office/drawing/2014/main" val="2499245137"/>
                  </a:ext>
                </a:extLst>
              </a:tr>
              <a:tr h="370840">
                <a:tc>
                  <a:txBody>
                    <a:bodyPr/>
                    <a:lstStyle/>
                    <a:p>
                      <a:r>
                        <a:rPr lang="en-GB" dirty="0"/>
                        <a:t>Communication</a:t>
                      </a:r>
                      <a:r>
                        <a:rPr lang="en-GB" baseline="0" dirty="0"/>
                        <a:t> and Interaction</a:t>
                      </a:r>
                      <a:endParaRPr lang="en-GB" dirty="0"/>
                    </a:p>
                  </a:txBody>
                  <a:tcPr/>
                </a:tc>
                <a:tc>
                  <a:txBody>
                    <a:bodyPr/>
                    <a:lstStyle/>
                    <a:p>
                      <a:r>
                        <a:rPr lang="en-GB" dirty="0"/>
                        <a:t>21</a:t>
                      </a:r>
                    </a:p>
                  </a:txBody>
                  <a:tcPr/>
                </a:tc>
                <a:tc>
                  <a:txBody>
                    <a:bodyPr/>
                    <a:lstStyle/>
                    <a:p>
                      <a:r>
                        <a:rPr lang="en-GB" dirty="0"/>
                        <a:t>10.9%</a:t>
                      </a:r>
                    </a:p>
                  </a:txBody>
                  <a:tcPr/>
                </a:tc>
                <a:tc>
                  <a:txBody>
                    <a:bodyPr/>
                    <a:lstStyle/>
                    <a:p>
                      <a:r>
                        <a:rPr lang="en-GB" dirty="0"/>
                        <a:t>48.8%</a:t>
                      </a:r>
                    </a:p>
                  </a:txBody>
                  <a:tcPr/>
                </a:tc>
                <a:extLst>
                  <a:ext uri="{0D108BD9-81ED-4DB2-BD59-A6C34878D82A}">
                    <a16:rowId xmlns:a16="http://schemas.microsoft.com/office/drawing/2014/main" val="1949018542"/>
                  </a:ext>
                </a:extLst>
              </a:tr>
              <a:tr h="370840">
                <a:tc>
                  <a:txBody>
                    <a:bodyPr/>
                    <a:lstStyle/>
                    <a:p>
                      <a:r>
                        <a:rPr lang="en-GB" dirty="0"/>
                        <a:t>Social, Emotional and Mental Health</a:t>
                      </a:r>
                    </a:p>
                  </a:txBody>
                  <a:tcPr/>
                </a:tc>
                <a:tc>
                  <a:txBody>
                    <a:bodyPr/>
                    <a:lstStyle/>
                    <a:p>
                      <a:r>
                        <a:rPr lang="en-GB" dirty="0"/>
                        <a:t>10</a:t>
                      </a:r>
                    </a:p>
                  </a:txBody>
                  <a:tcPr/>
                </a:tc>
                <a:tc>
                  <a:txBody>
                    <a:bodyPr/>
                    <a:lstStyle/>
                    <a:p>
                      <a:r>
                        <a:rPr lang="en-GB" dirty="0"/>
                        <a:t>5.2%</a:t>
                      </a:r>
                    </a:p>
                  </a:txBody>
                  <a:tcPr/>
                </a:tc>
                <a:tc>
                  <a:txBody>
                    <a:bodyPr/>
                    <a:lstStyle/>
                    <a:p>
                      <a:r>
                        <a:rPr lang="en-GB" dirty="0"/>
                        <a:t>23.3%</a:t>
                      </a:r>
                    </a:p>
                  </a:txBody>
                  <a:tcPr/>
                </a:tc>
                <a:extLst>
                  <a:ext uri="{0D108BD9-81ED-4DB2-BD59-A6C34878D82A}">
                    <a16:rowId xmlns:a16="http://schemas.microsoft.com/office/drawing/2014/main" val="982404898"/>
                  </a:ext>
                </a:extLst>
              </a:tr>
              <a:tr h="370840">
                <a:tc>
                  <a:txBody>
                    <a:bodyPr/>
                    <a:lstStyle/>
                    <a:p>
                      <a:r>
                        <a:rPr lang="en-GB" dirty="0"/>
                        <a:t>EHCP</a:t>
                      </a:r>
                    </a:p>
                  </a:txBody>
                  <a:tcPr/>
                </a:tc>
                <a:tc>
                  <a:txBody>
                    <a:bodyPr/>
                    <a:lstStyle/>
                    <a:p>
                      <a:r>
                        <a:rPr lang="en-GB" dirty="0"/>
                        <a:t>14</a:t>
                      </a:r>
                      <a:endParaRPr lang="en-US" dirty="0"/>
                    </a:p>
                  </a:txBody>
                  <a:tcPr/>
                </a:tc>
                <a:tc>
                  <a:txBody>
                    <a:bodyPr/>
                    <a:lstStyle/>
                    <a:p>
                      <a:r>
                        <a:rPr lang="en-GB" dirty="0"/>
                        <a:t>7.3%</a:t>
                      </a:r>
                    </a:p>
                  </a:txBody>
                  <a:tcPr/>
                </a:tc>
                <a:tc>
                  <a:txBody>
                    <a:bodyPr/>
                    <a:lstStyle/>
                    <a:p>
                      <a:r>
                        <a:rPr lang="en-GB" dirty="0"/>
                        <a:t>32.6%</a:t>
                      </a:r>
                    </a:p>
                  </a:txBody>
                  <a:tcPr/>
                </a:tc>
                <a:extLst>
                  <a:ext uri="{0D108BD9-81ED-4DB2-BD59-A6C34878D82A}">
                    <a16:rowId xmlns:a16="http://schemas.microsoft.com/office/drawing/2014/main" val="2583416821"/>
                  </a:ext>
                </a:extLst>
              </a:tr>
              <a:tr h="370840">
                <a:tc>
                  <a:txBody>
                    <a:bodyPr/>
                    <a:lstStyle/>
                    <a:p>
                      <a:r>
                        <a:rPr lang="en-GB" dirty="0"/>
                        <a:t>SEND all groups </a:t>
                      </a:r>
                    </a:p>
                  </a:txBody>
                  <a:tcPr/>
                </a:tc>
                <a:tc>
                  <a:txBody>
                    <a:bodyPr/>
                    <a:lstStyle/>
                    <a:p>
                      <a:r>
                        <a:rPr lang="en-GB" dirty="0"/>
                        <a:t>43</a:t>
                      </a:r>
                    </a:p>
                  </a:txBody>
                  <a:tcPr/>
                </a:tc>
                <a:tc>
                  <a:txBody>
                    <a:bodyPr/>
                    <a:lstStyle/>
                    <a:p>
                      <a:r>
                        <a:rPr lang="en-GB" dirty="0"/>
                        <a:t>22.3%</a:t>
                      </a:r>
                    </a:p>
                  </a:txBody>
                  <a:tcPr/>
                </a:tc>
                <a:tc>
                  <a:txBody>
                    <a:bodyPr/>
                    <a:lstStyle/>
                    <a:p>
                      <a:endParaRPr lang="en-GB" dirty="0"/>
                    </a:p>
                  </a:txBody>
                  <a:tcPr/>
                </a:tc>
                <a:extLst>
                  <a:ext uri="{0D108BD9-81ED-4DB2-BD59-A6C34878D82A}">
                    <a16:rowId xmlns:a16="http://schemas.microsoft.com/office/drawing/2014/main" val="535222354"/>
                  </a:ext>
                </a:extLst>
              </a:tr>
            </a:tbl>
          </a:graphicData>
        </a:graphic>
      </p:graphicFrame>
      <p:sp>
        <p:nvSpPr>
          <p:cNvPr id="4" name="TextBox 3"/>
          <p:cNvSpPr txBox="1"/>
          <p:nvPr/>
        </p:nvSpPr>
        <p:spPr>
          <a:xfrm>
            <a:off x="475556" y="4581128"/>
            <a:ext cx="8136904" cy="1107996"/>
          </a:xfrm>
          <a:prstGeom prst="rect">
            <a:avLst/>
          </a:prstGeom>
          <a:noFill/>
        </p:spPr>
        <p:txBody>
          <a:bodyPr wrap="square" rtlCol="0">
            <a:spAutoFit/>
          </a:bodyPr>
          <a:lstStyle/>
          <a:p>
            <a:r>
              <a:rPr lang="en-GB" sz="1600" dirty="0"/>
              <a:t>Ormiston Meadows Academy is also a Specialist Mainstream Resource Hub for children with physical disabilities. We have 6 specialist places and provide support to other schools working with children with physical disabilities.</a:t>
            </a:r>
          </a:p>
          <a:p>
            <a:r>
              <a:rPr lang="en-GB" sz="1600" dirty="0">
                <a:hlinkClick r:id="rId2"/>
              </a:rPr>
              <a:t>https://ormistonmeadows.co.uk/key-info/send/hub-for-physical-disabilities</a:t>
            </a:r>
            <a:r>
              <a:rPr lang="en-GB" sz="1600" dirty="0"/>
              <a:t> </a:t>
            </a:r>
          </a:p>
        </p:txBody>
      </p:sp>
      <p:pic>
        <p:nvPicPr>
          <p:cNvPr id="5"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93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9552" y="404664"/>
            <a:ext cx="8280920" cy="3847207"/>
          </a:xfrm>
          <a:prstGeom prst="rect">
            <a:avLst/>
          </a:prstGeom>
        </p:spPr>
        <p:txBody>
          <a:bodyPr wrap="square">
            <a:spAutoFit/>
          </a:bodyPr>
          <a:lstStyle/>
          <a:p>
            <a:pPr algn="ctr"/>
            <a:r>
              <a:rPr lang="en-GB" sz="2400" u="sng" dirty="0"/>
              <a:t>2. Identifying needs.</a:t>
            </a:r>
          </a:p>
          <a:p>
            <a:endParaRPr lang="en-GB" sz="2000" b="1" dirty="0"/>
          </a:p>
          <a:p>
            <a:r>
              <a:rPr lang="en-GB" sz="2000" b="1" dirty="0"/>
              <a:t>We do this by:</a:t>
            </a:r>
          </a:p>
          <a:p>
            <a:pPr algn="ctr"/>
            <a:endParaRPr lang="en-GB" sz="2000" dirty="0"/>
          </a:p>
          <a:p>
            <a:pPr marL="342900" lvl="0" indent="-342900">
              <a:buFont typeface="Arial" panose="020B0604020202020204" pitchFamily="34" charset="0"/>
              <a:buChar char="•"/>
            </a:pPr>
            <a:r>
              <a:rPr lang="en-GB" sz="2000" dirty="0"/>
              <a:t>Listening to parental concerns</a:t>
            </a:r>
          </a:p>
          <a:p>
            <a:pPr marL="342900" lvl="0" indent="-342900">
              <a:buFont typeface="Arial" panose="020B0604020202020204" pitchFamily="34" charset="0"/>
              <a:buChar char="•"/>
            </a:pPr>
            <a:r>
              <a:rPr lang="en-GB" sz="2000" dirty="0"/>
              <a:t>Listening to the child</a:t>
            </a:r>
          </a:p>
          <a:p>
            <a:pPr marL="342900" lvl="0" indent="-342900">
              <a:buFont typeface="Arial" panose="020B0604020202020204" pitchFamily="34" charset="0"/>
              <a:buChar char="•"/>
            </a:pPr>
            <a:r>
              <a:rPr lang="en-GB" sz="2000" dirty="0"/>
              <a:t>Identification by teacher and inclusion team – for example through assessments, observations, discussions</a:t>
            </a:r>
          </a:p>
          <a:p>
            <a:pPr marL="342900" lvl="0" indent="-342900">
              <a:buFont typeface="Arial" panose="020B0604020202020204" pitchFamily="34" charset="0"/>
              <a:buChar char="•"/>
            </a:pPr>
            <a:r>
              <a:rPr lang="en-GB" sz="2000" dirty="0"/>
              <a:t>Liaison with other educational professionals</a:t>
            </a:r>
          </a:p>
          <a:p>
            <a:pPr marL="342900" lvl="0" indent="-342900">
              <a:buFont typeface="Arial" panose="020B0604020202020204" pitchFamily="34" charset="0"/>
              <a:buChar char="•"/>
            </a:pPr>
            <a:r>
              <a:rPr lang="en-GB" sz="2000" dirty="0"/>
              <a:t>Liaison with external agencies</a:t>
            </a:r>
          </a:p>
          <a:p>
            <a:pPr marL="342900" lvl="0" indent="-342900">
              <a:buFont typeface="Arial" panose="020B0604020202020204" pitchFamily="34" charset="0"/>
              <a:buChar char="•"/>
            </a:pPr>
            <a:r>
              <a:rPr lang="en-GB" sz="2000" dirty="0"/>
              <a:t>School transfer information and transition meetings</a:t>
            </a:r>
          </a:p>
          <a:p>
            <a:pPr marL="342900" lvl="0" indent="-342900">
              <a:buFont typeface="Arial" panose="020B0604020202020204" pitchFamily="34" charset="0"/>
              <a:buChar char="•"/>
            </a:pPr>
            <a:r>
              <a:rPr lang="en-GB" sz="2000" dirty="0"/>
              <a:t>Monitoring and assessment information</a:t>
            </a:r>
          </a:p>
        </p:txBody>
      </p:sp>
      <p:pic>
        <p:nvPicPr>
          <p:cNvPr id="10242" name="Picture 2" descr="http://t0.gstatic.com/images?q=tbn:ANd9GcS8hRosG3q_wlvMlUs3PabGk3Bbfh5zJYglKuDBhPM9XoDBKZYWMw:clutterfreekids.com/library/kids-cli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4124" y="4581128"/>
            <a:ext cx="2771775" cy="1647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498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76672"/>
            <a:ext cx="8136904" cy="646331"/>
          </a:xfrm>
          <a:prstGeom prst="rect">
            <a:avLst/>
          </a:prstGeom>
          <a:noFill/>
        </p:spPr>
        <p:txBody>
          <a:bodyPr wrap="square" rtlCol="0">
            <a:spAutoFit/>
          </a:bodyPr>
          <a:lstStyle/>
          <a:p>
            <a:r>
              <a:rPr lang="en-GB" dirty="0"/>
              <a:t>We follow a process to identify and address need called the Graduated Approach (you may also hear it referred to as Assess, Plan, Do, Review or APDR). </a:t>
            </a:r>
          </a:p>
        </p:txBody>
      </p:sp>
      <p:pic>
        <p:nvPicPr>
          <p:cNvPr id="21506" name="Picture 2" descr="See the sour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340768"/>
            <a:ext cx="5112568" cy="499114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39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523220"/>
          </a:xfrm>
          <a:prstGeom prst="rect">
            <a:avLst/>
          </a:prstGeom>
        </p:spPr>
        <p:txBody>
          <a:bodyPr wrap="square">
            <a:spAutoFit/>
          </a:bodyPr>
          <a:lstStyle/>
          <a:p>
            <a:pPr algn="ctr"/>
            <a:r>
              <a:rPr lang="en-GB" sz="2800" u="sng" dirty="0"/>
              <a:t>3. If you have a concern...</a:t>
            </a:r>
          </a:p>
        </p:txBody>
      </p:sp>
      <p:graphicFrame>
        <p:nvGraphicFramePr>
          <p:cNvPr id="7" name="Diagram 6"/>
          <p:cNvGraphicFramePr/>
          <p:nvPr>
            <p:extLst>
              <p:ext uri="{D42A27DB-BD31-4B8C-83A1-F6EECF244321}">
                <p14:modId xmlns:p14="http://schemas.microsoft.com/office/powerpoint/2010/main" val="4264820226"/>
              </p:ext>
            </p:extLst>
          </p:nvPr>
        </p:nvGraphicFramePr>
        <p:xfrm>
          <a:off x="323528" y="1397000"/>
          <a:ext cx="828092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332656"/>
            <a:ext cx="1879476" cy="1956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t0.gstatic.com/images?q=tbn:ANd9GcRTZTemFgEflSnA8YbhAfJKDFTvtzGehYMkSdhTvgoglnx5g6qy:planyourmeetings.com/wp-content/uploads/Man-Megaphone-3.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264" y="332656"/>
            <a:ext cx="205740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031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692695"/>
            <a:ext cx="8443814" cy="3416320"/>
          </a:xfrm>
          <a:prstGeom prst="rect">
            <a:avLst/>
          </a:prstGeom>
        </p:spPr>
        <p:txBody>
          <a:bodyPr wrap="square" lIns="91440" tIns="45720" rIns="91440" bIns="45720" anchor="t">
            <a:spAutoFit/>
          </a:bodyPr>
          <a:lstStyle/>
          <a:p>
            <a:r>
              <a:rPr lang="en-GB" sz="2000" i="1"/>
              <a:t>SENDCo – Mrs Lizzie Oates </a:t>
            </a:r>
          </a:p>
          <a:p>
            <a:r>
              <a:rPr lang="en-GB" sz="2000" i="1" dirty="0"/>
              <a:t>Tel 01733 231008</a:t>
            </a:r>
          </a:p>
          <a:p>
            <a:r>
              <a:rPr lang="en-GB" sz="2000" i="1" dirty="0"/>
              <a:t>elizabeth.oates@ormistonmeadows.co.uk</a:t>
            </a:r>
          </a:p>
          <a:p>
            <a:endParaRPr lang="en-GB" sz="1400" b="1" dirty="0"/>
          </a:p>
          <a:p>
            <a:endParaRPr lang="en-GB" sz="1400" b="1" dirty="0"/>
          </a:p>
          <a:p>
            <a:r>
              <a:rPr lang="en-GB" sz="1600" b="1" dirty="0"/>
              <a:t>I can : </a:t>
            </a:r>
          </a:p>
          <a:p>
            <a:pPr marL="285750" lvl="0" indent="-285750">
              <a:buFont typeface="Arial" panose="020B0604020202020204" pitchFamily="34" charset="0"/>
              <a:buChar char="•"/>
            </a:pPr>
            <a:r>
              <a:rPr lang="en-GB" sz="1600" b="1" dirty="0"/>
              <a:t>Offer advice about how to identify if your child has any special  educational needs.</a:t>
            </a:r>
          </a:p>
          <a:p>
            <a:pPr marL="285750" lvl="0" indent="-285750">
              <a:buFont typeface="Arial" panose="020B0604020202020204" pitchFamily="34" charset="0"/>
              <a:buChar char="•"/>
            </a:pPr>
            <a:r>
              <a:rPr lang="en-GB" sz="1600" b="1" dirty="0"/>
              <a:t>Suggest ways to support your child at home</a:t>
            </a:r>
          </a:p>
          <a:p>
            <a:pPr marL="285750" lvl="0" indent="-285750">
              <a:buFont typeface="Arial" panose="020B0604020202020204" pitchFamily="34" charset="0"/>
              <a:buChar char="•"/>
            </a:pPr>
            <a:r>
              <a:rPr lang="en-GB" sz="1600" b="1" dirty="0"/>
              <a:t>Make referrals to outside agencies</a:t>
            </a:r>
          </a:p>
          <a:p>
            <a:pPr marL="285750" lvl="0" indent="-285750">
              <a:buFont typeface="Arial" panose="020B0604020202020204" pitchFamily="34" charset="0"/>
              <a:buChar char="•"/>
            </a:pPr>
            <a:r>
              <a:rPr lang="en-GB" sz="1600" b="1" dirty="0"/>
              <a:t>Lead multi-agency meetings to make sure your child’s needs are met in school</a:t>
            </a:r>
          </a:p>
          <a:p>
            <a:pPr marL="285750" lvl="0" indent="-285750">
              <a:buFont typeface="Arial" panose="020B0604020202020204" pitchFamily="34" charset="0"/>
              <a:buChar char="•"/>
            </a:pPr>
            <a:r>
              <a:rPr lang="en-GB" sz="1600" b="1" dirty="0"/>
              <a:t>Provide advice on any family needs and suggest who can help</a:t>
            </a:r>
          </a:p>
          <a:p>
            <a:pPr marL="285750" indent="-285750">
              <a:buFont typeface="Arial" panose="020B0604020202020204" pitchFamily="34" charset="0"/>
              <a:buChar char="•"/>
            </a:pPr>
            <a:r>
              <a:rPr lang="en-GB" sz="1600" b="1" dirty="0"/>
              <a:t>Should you wish to speak or meet with me then please ring the school office or speak with a member of our office staff to make an appointment.</a:t>
            </a:r>
            <a:endParaRPr lang="en-GB" sz="1600" b="1" i="1" dirty="0"/>
          </a:p>
        </p:txBody>
      </p:sp>
      <p:pic>
        <p:nvPicPr>
          <p:cNvPr id="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4365104"/>
            <a:ext cx="3140028" cy="2084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67FCCAC-1536-11A9-B486-7A4268CDF850}"/>
              </a:ext>
            </a:extLst>
          </p:cNvPr>
          <p:cNvSpPr txBox="1"/>
          <p:nvPr/>
        </p:nvSpPr>
        <p:spPr>
          <a:xfrm>
            <a:off x="599152" y="4267814"/>
            <a:ext cx="4701048" cy="1477328"/>
          </a:xfrm>
          <a:prstGeom prst="rect">
            <a:avLst/>
          </a:prstGeom>
          <a:solidFill>
            <a:srgbClr val="FF0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chemeClr val="bg1"/>
                </a:solidFill>
              </a:rPr>
              <a:t>Please note:</a:t>
            </a:r>
          </a:p>
          <a:p>
            <a:r>
              <a:rPr lang="en-US" dirty="0">
                <a:solidFill>
                  <a:schemeClr val="bg1"/>
                </a:solidFill>
              </a:rPr>
              <a:t>From November 2023 until July 2024 I will be on maternity leave. </a:t>
            </a:r>
            <a:r>
              <a:rPr lang="en-US" err="1">
                <a:solidFill>
                  <a:schemeClr val="bg1"/>
                </a:solidFill>
              </a:rPr>
              <a:t>Mrs</a:t>
            </a:r>
            <a:r>
              <a:rPr lang="en-US" dirty="0">
                <a:solidFill>
                  <a:schemeClr val="bg1"/>
                </a:solidFill>
              </a:rPr>
              <a:t> Elger will be acting SENCo during my absence. Her email is laura.elger@ormistonmeadows.co.uk </a:t>
            </a:r>
          </a:p>
        </p:txBody>
      </p:sp>
    </p:spTree>
    <p:extLst>
      <p:ext uri="{BB962C8B-B14F-4D97-AF65-F5344CB8AC3E}">
        <p14:creationId xmlns:p14="http://schemas.microsoft.com/office/powerpoint/2010/main" val="81829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2"/>
            <a:ext cx="8640960" cy="5078313"/>
          </a:xfrm>
          <a:prstGeom prst="rect">
            <a:avLst/>
          </a:prstGeom>
        </p:spPr>
        <p:txBody>
          <a:bodyPr wrap="square">
            <a:spAutoFit/>
          </a:bodyPr>
          <a:lstStyle/>
          <a:p>
            <a:pPr algn="ctr"/>
            <a:r>
              <a:rPr lang="en-GB" sz="2000" b="1" u="sng" dirty="0"/>
              <a:t>4. Supporting pupils </a:t>
            </a:r>
          </a:p>
          <a:p>
            <a:pPr algn="ctr"/>
            <a:endParaRPr lang="en-GB" sz="2000" b="1" u="sng" dirty="0"/>
          </a:p>
          <a:p>
            <a:pPr algn="ctr"/>
            <a:endParaRPr lang="en-GB" sz="2000" b="1" u="sng" dirty="0"/>
          </a:p>
          <a:p>
            <a:r>
              <a:rPr lang="en-GB" sz="2400" i="1" dirty="0"/>
              <a:t>                  </a:t>
            </a:r>
            <a:r>
              <a:rPr lang="en-GB" sz="2400" dirty="0"/>
              <a:t> </a:t>
            </a:r>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r>
              <a:rPr lang="en-GB" sz="2400" dirty="0"/>
              <a:t>	</a:t>
            </a:r>
          </a:p>
          <a:p>
            <a:endParaRPr lang="en-GB" sz="2400" dirty="0"/>
          </a:p>
          <a:p>
            <a:endParaRPr lang="en-GB" sz="2400" dirty="0"/>
          </a:p>
        </p:txBody>
      </p:sp>
      <p:graphicFrame>
        <p:nvGraphicFramePr>
          <p:cNvPr id="6" name="Table 5"/>
          <p:cNvGraphicFramePr>
            <a:graphicFrameLocks noGrp="1"/>
          </p:cNvGraphicFramePr>
          <p:nvPr>
            <p:extLst>
              <p:ext uri="{D42A27DB-BD31-4B8C-83A1-F6EECF244321}">
                <p14:modId xmlns:p14="http://schemas.microsoft.com/office/powerpoint/2010/main" val="1389176976"/>
              </p:ext>
            </p:extLst>
          </p:nvPr>
        </p:nvGraphicFramePr>
        <p:xfrm>
          <a:off x="179512" y="1124744"/>
          <a:ext cx="8856984" cy="5352755"/>
        </p:xfrm>
        <a:graphic>
          <a:graphicData uri="http://schemas.openxmlformats.org/drawingml/2006/table">
            <a:tbl>
              <a:tblPr firstRow="1" firstCol="1" bandRow="1"/>
              <a:tblGrid>
                <a:gridCol w="1788364">
                  <a:extLst>
                    <a:ext uri="{9D8B030D-6E8A-4147-A177-3AD203B41FA5}">
                      <a16:colId xmlns:a16="http://schemas.microsoft.com/office/drawing/2014/main" val="20000"/>
                    </a:ext>
                  </a:extLst>
                </a:gridCol>
                <a:gridCol w="7068620">
                  <a:extLst>
                    <a:ext uri="{9D8B030D-6E8A-4147-A177-3AD203B41FA5}">
                      <a16:colId xmlns:a16="http://schemas.microsoft.com/office/drawing/2014/main" val="20001"/>
                    </a:ext>
                  </a:extLst>
                </a:gridCol>
              </a:tblGrid>
              <a:tr h="1169555">
                <a:tc>
                  <a:txBody>
                    <a:bodyPr/>
                    <a:lstStyle/>
                    <a:p>
                      <a:pPr algn="l">
                        <a:lnSpc>
                          <a:spcPct val="115000"/>
                        </a:lnSpc>
                        <a:spcAft>
                          <a:spcPts val="0"/>
                        </a:spcAft>
                      </a:pPr>
                      <a:r>
                        <a:rPr lang="en-GB" sz="1200" dirty="0">
                          <a:effectLst/>
                          <a:latin typeface="Calibri"/>
                          <a:ea typeface="Calibri"/>
                          <a:cs typeface="Times New Roman"/>
                        </a:rPr>
                        <a:t>Targeted Specialist Support – </a:t>
                      </a:r>
                      <a:r>
                        <a:rPr lang="en-GB" sz="1000" dirty="0">
                          <a:effectLst/>
                          <a:latin typeface="Calibri"/>
                          <a:ea typeface="Calibri"/>
                          <a:cs typeface="Times New Roman"/>
                        </a:rPr>
                        <a:t>Child needs a range of outside specialist support.</a:t>
                      </a:r>
                      <a:endParaRPr lang="en-GB" sz="800" dirty="0">
                        <a:effectLst/>
                        <a:latin typeface="Calibri"/>
                        <a:ea typeface="Calibri"/>
                        <a:cs typeface="Times New Roman"/>
                      </a:endParaRPr>
                    </a:p>
                    <a:p>
                      <a:pPr algn="l">
                        <a:lnSpc>
                          <a:spcPct val="115000"/>
                        </a:lnSpc>
                        <a:spcAft>
                          <a:spcPts val="0"/>
                        </a:spcAft>
                      </a:pPr>
                      <a:r>
                        <a:rPr lang="en-GB" sz="1200" dirty="0">
                          <a:effectLst/>
                          <a:latin typeface="Calibri"/>
                          <a:ea typeface="Calibri"/>
                          <a:cs typeface="Times New Roman"/>
                        </a:rPr>
                        <a:t> </a:t>
                      </a:r>
                      <a:endParaRPr lang="en-GB" sz="80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42900" lvl="0" indent="-342900" algn="l">
                        <a:lnSpc>
                          <a:spcPct val="115000"/>
                        </a:lnSpc>
                        <a:spcAft>
                          <a:spcPts val="0"/>
                        </a:spcAft>
                        <a:buFont typeface="Symbol"/>
                        <a:buChar char=""/>
                      </a:pPr>
                      <a:r>
                        <a:rPr lang="en-GB" sz="1050" dirty="0">
                          <a:effectLst/>
                          <a:latin typeface="Calibri"/>
                          <a:ea typeface="Calibri"/>
                          <a:cs typeface="Times New Roman"/>
                        </a:rPr>
                        <a:t>Child has multi agency involvement</a:t>
                      </a:r>
                    </a:p>
                    <a:p>
                      <a:pPr marL="342900" lvl="0" indent="-342900" algn="l">
                        <a:lnSpc>
                          <a:spcPct val="115000"/>
                        </a:lnSpc>
                        <a:spcAft>
                          <a:spcPts val="0"/>
                        </a:spcAft>
                        <a:buFont typeface="Symbol"/>
                        <a:buChar char=""/>
                      </a:pPr>
                      <a:r>
                        <a:rPr lang="en-GB" sz="1050" dirty="0">
                          <a:effectLst/>
                          <a:latin typeface="Calibri"/>
                          <a:ea typeface="Calibri"/>
                          <a:cs typeface="Times New Roman"/>
                        </a:rPr>
                        <a:t>Child will be working towards, or will already have, a EHC plan.</a:t>
                      </a:r>
                    </a:p>
                    <a:p>
                      <a:pPr marL="342900" lvl="0" indent="-342900" algn="l">
                        <a:lnSpc>
                          <a:spcPct val="115000"/>
                        </a:lnSpc>
                        <a:spcAft>
                          <a:spcPts val="0"/>
                        </a:spcAft>
                        <a:buFont typeface="Symbol"/>
                        <a:buChar char=""/>
                      </a:pPr>
                      <a:r>
                        <a:rPr lang="en-GB" sz="1050" dirty="0">
                          <a:effectLst/>
                          <a:latin typeface="Calibri"/>
                          <a:ea typeface="Calibri"/>
                          <a:cs typeface="Times New Roman"/>
                        </a:rPr>
                        <a:t>SENDCO to seek advice where necessary from outside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Training for adults involved in the care of the child to be regular.</a:t>
                      </a:r>
                    </a:p>
                    <a:p>
                      <a:pPr marL="342900" lvl="0" indent="-342900" algn="l">
                        <a:lnSpc>
                          <a:spcPct val="115000"/>
                        </a:lnSpc>
                        <a:spcAft>
                          <a:spcPts val="0"/>
                        </a:spcAft>
                        <a:buFont typeface="Symbol"/>
                        <a:buChar char=""/>
                      </a:pPr>
                      <a:r>
                        <a:rPr lang="en-GB" sz="1050" dirty="0">
                          <a:effectLst/>
                          <a:latin typeface="Calibri"/>
                          <a:ea typeface="Calibri"/>
                          <a:cs typeface="Times New Roman"/>
                        </a:rPr>
                        <a:t>Specialist assessments are used to recognise steps in learning.</a:t>
                      </a:r>
                    </a:p>
                    <a:p>
                      <a:pPr marL="342900" lvl="0" indent="-342900" algn="l">
                        <a:lnSpc>
                          <a:spcPct val="115000"/>
                        </a:lnSpc>
                        <a:spcAft>
                          <a:spcPts val="0"/>
                        </a:spcAft>
                        <a:buFont typeface="Symbol"/>
                        <a:buChar char=""/>
                      </a:pPr>
                      <a:r>
                        <a:rPr lang="en-GB" sz="1050" dirty="0">
                          <a:effectLst/>
                          <a:latin typeface="Calibri"/>
                          <a:ea typeface="Calibri"/>
                          <a:cs typeface="Times New Roman"/>
                        </a:rPr>
                        <a:t>Monitoring of the support given to the child through range of means and by a range of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Parents are contacted frequently and kept up to date on the day to day progress of the child through a key adult.</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1"/>
                  </a:ext>
                </a:extLst>
              </a:tr>
              <a:tr h="1169555">
                <a:tc>
                  <a:txBody>
                    <a:bodyPr/>
                    <a:lstStyle/>
                    <a:p>
                      <a:pPr algn="l">
                        <a:lnSpc>
                          <a:spcPct val="115000"/>
                        </a:lnSpc>
                        <a:spcAft>
                          <a:spcPts val="0"/>
                        </a:spcAft>
                      </a:pPr>
                      <a:r>
                        <a:rPr lang="en-GB" sz="1200" dirty="0">
                          <a:effectLst/>
                          <a:latin typeface="Calibri"/>
                          <a:ea typeface="Calibri"/>
                          <a:cs typeface="Times New Roman"/>
                        </a:rPr>
                        <a:t>Targeted Support – </a:t>
                      </a:r>
                      <a:r>
                        <a:rPr lang="en-GB" sz="1000" dirty="0">
                          <a:effectLst/>
                          <a:latin typeface="Calibri"/>
                          <a:ea typeface="Calibri"/>
                          <a:cs typeface="Times New Roman"/>
                        </a:rPr>
                        <a:t>Child needs resources and support from one or more outside agencies</a:t>
                      </a:r>
                      <a:endParaRPr lang="en-GB" sz="80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342900" lvl="0" indent="-342900" algn="l">
                        <a:lnSpc>
                          <a:spcPct val="115000"/>
                        </a:lnSpc>
                        <a:spcAft>
                          <a:spcPts val="0"/>
                        </a:spcAft>
                        <a:buFont typeface="Symbol"/>
                        <a:buChar char=""/>
                      </a:pPr>
                      <a:r>
                        <a:rPr lang="en-GB" sz="1050" dirty="0">
                          <a:effectLst/>
                          <a:latin typeface="Calibri"/>
                          <a:ea typeface="Calibri"/>
                          <a:cs typeface="Times New Roman"/>
                        </a:rPr>
                        <a:t>APDR in place and reviewed regularly</a:t>
                      </a:r>
                    </a:p>
                    <a:p>
                      <a:pPr marL="342900" lvl="0" indent="-342900" algn="l">
                        <a:lnSpc>
                          <a:spcPct val="115000"/>
                        </a:lnSpc>
                        <a:spcAft>
                          <a:spcPts val="0"/>
                        </a:spcAft>
                        <a:buFont typeface="Symbol"/>
                        <a:buChar char=""/>
                      </a:pPr>
                      <a:r>
                        <a:rPr lang="en-GB" sz="1050" dirty="0">
                          <a:effectLst/>
                          <a:latin typeface="Calibri"/>
                          <a:ea typeface="Calibri"/>
                          <a:cs typeface="Times New Roman"/>
                        </a:rPr>
                        <a:t>Advice sought by SENDCO to outside agencies.</a:t>
                      </a:r>
                    </a:p>
                    <a:p>
                      <a:pPr marL="342900" lvl="0" indent="-342900" algn="l">
                        <a:lnSpc>
                          <a:spcPct val="115000"/>
                        </a:lnSpc>
                        <a:spcAft>
                          <a:spcPts val="0"/>
                        </a:spcAft>
                        <a:buFont typeface="Symbol"/>
                        <a:buChar char=""/>
                      </a:pPr>
                      <a:r>
                        <a:rPr lang="en-GB" sz="1050" dirty="0">
                          <a:effectLst/>
                          <a:latin typeface="Calibri"/>
                          <a:ea typeface="Calibri"/>
                          <a:cs typeface="Times New Roman"/>
                        </a:rPr>
                        <a:t>Child will be working towards , or already have, a co-ordinated plan in place.</a:t>
                      </a:r>
                    </a:p>
                    <a:p>
                      <a:pPr marL="342900" lvl="0" indent="-342900" algn="l">
                        <a:lnSpc>
                          <a:spcPct val="115000"/>
                        </a:lnSpc>
                        <a:spcAft>
                          <a:spcPts val="0"/>
                        </a:spcAft>
                        <a:buFont typeface="Symbol"/>
                        <a:buChar char=""/>
                      </a:pPr>
                      <a:r>
                        <a:rPr lang="en-GB" sz="1050" dirty="0">
                          <a:effectLst/>
                          <a:latin typeface="Calibri"/>
                          <a:ea typeface="Calibri"/>
                          <a:cs typeface="Times New Roman"/>
                        </a:rPr>
                        <a:t>Additional training may be needed to support the child in school.</a:t>
                      </a:r>
                    </a:p>
                    <a:p>
                      <a:pPr marL="342900" lvl="0" indent="-342900" algn="l">
                        <a:lnSpc>
                          <a:spcPct val="115000"/>
                        </a:lnSpc>
                        <a:spcAft>
                          <a:spcPts val="0"/>
                        </a:spcAft>
                        <a:buFont typeface="Symbol"/>
                        <a:buChar char=""/>
                      </a:pPr>
                      <a:r>
                        <a:rPr lang="en-GB" sz="1050" dirty="0">
                          <a:effectLst/>
                          <a:latin typeface="Calibri"/>
                          <a:ea typeface="Calibri"/>
                          <a:cs typeface="Times New Roman"/>
                        </a:rPr>
                        <a:t>Additional arrangements and time will be needed in order for the child to receive specialist support.</a:t>
                      </a:r>
                    </a:p>
                    <a:p>
                      <a:pPr marL="342900" lvl="0" indent="-342900" algn="l">
                        <a:lnSpc>
                          <a:spcPct val="115000"/>
                        </a:lnSpc>
                        <a:spcAft>
                          <a:spcPts val="0"/>
                        </a:spcAft>
                        <a:buFont typeface="Symbol"/>
                        <a:buChar char=""/>
                      </a:pPr>
                      <a:r>
                        <a:rPr lang="en-GB" sz="1050" dirty="0">
                          <a:effectLst/>
                          <a:latin typeface="Calibri"/>
                          <a:ea typeface="Calibri"/>
                          <a:cs typeface="Times New Roman"/>
                        </a:rPr>
                        <a:t>Monitoring by SENDCO and other outside specialists.</a:t>
                      </a:r>
                    </a:p>
                    <a:p>
                      <a:pPr marL="342900" lvl="0" indent="-342900" algn="l">
                        <a:lnSpc>
                          <a:spcPct val="115000"/>
                        </a:lnSpc>
                        <a:spcAft>
                          <a:spcPts val="0"/>
                        </a:spcAft>
                        <a:buFont typeface="Symbol"/>
                        <a:buChar char=""/>
                      </a:pPr>
                      <a:r>
                        <a:rPr lang="en-GB" sz="1050" dirty="0">
                          <a:effectLst/>
                          <a:latin typeface="Calibri"/>
                          <a:ea typeface="Calibri"/>
                          <a:cs typeface="Times New Roman"/>
                        </a:rPr>
                        <a:t>Complete CAF and start TAC</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2"/>
                  </a:ext>
                </a:extLst>
              </a:tr>
              <a:tr h="1336634">
                <a:tc>
                  <a:txBody>
                    <a:bodyPr/>
                    <a:lstStyle/>
                    <a:p>
                      <a:pPr algn="l">
                        <a:lnSpc>
                          <a:spcPct val="115000"/>
                        </a:lnSpc>
                        <a:spcAft>
                          <a:spcPts val="0"/>
                        </a:spcAft>
                      </a:pPr>
                      <a:r>
                        <a:rPr lang="en-GB" sz="1200" dirty="0">
                          <a:effectLst/>
                          <a:latin typeface="Calibri"/>
                          <a:ea typeface="Calibri"/>
                          <a:cs typeface="Times New Roman"/>
                        </a:rPr>
                        <a:t>Universal Targeted Support – </a:t>
                      </a:r>
                      <a:r>
                        <a:rPr lang="en-GB" sz="1000" dirty="0">
                          <a:effectLst/>
                          <a:latin typeface="Calibri"/>
                          <a:ea typeface="Calibri"/>
                          <a:cs typeface="Times New Roman"/>
                        </a:rPr>
                        <a:t>Needs are not being met through QFT</a:t>
                      </a:r>
                      <a:endParaRPr lang="en-GB" sz="80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lvl="0" indent="-342900" algn="l">
                        <a:lnSpc>
                          <a:spcPct val="115000"/>
                        </a:lnSpc>
                        <a:spcAft>
                          <a:spcPts val="0"/>
                        </a:spcAft>
                        <a:buFont typeface="Symbol"/>
                        <a:buChar char=""/>
                      </a:pPr>
                      <a:r>
                        <a:rPr lang="en-GB" sz="1050" dirty="0">
                          <a:effectLst/>
                          <a:latin typeface="Calibri"/>
                          <a:ea typeface="Calibri"/>
                          <a:cs typeface="Times New Roman"/>
                        </a:rPr>
                        <a:t>First point concern form received by SENDCO</a:t>
                      </a:r>
                    </a:p>
                    <a:p>
                      <a:pPr marL="342900" lvl="0" indent="-342900" algn="l">
                        <a:lnSpc>
                          <a:spcPct val="115000"/>
                        </a:lnSpc>
                        <a:spcAft>
                          <a:spcPts val="0"/>
                        </a:spcAft>
                        <a:buFont typeface="Symbol"/>
                        <a:buChar char=""/>
                      </a:pPr>
                      <a:r>
                        <a:rPr lang="en-GB" sz="1050" dirty="0">
                          <a:effectLst/>
                          <a:latin typeface="Calibri"/>
                          <a:ea typeface="Calibri"/>
                          <a:cs typeface="Times New Roman"/>
                        </a:rPr>
                        <a:t>APDR put in place using resources from </a:t>
                      </a:r>
                      <a:r>
                        <a:rPr lang="en-GB" sz="1050" u="sng" dirty="0">
                          <a:effectLst/>
                          <a:latin typeface="Calibri"/>
                          <a:ea typeface="Calibri"/>
                          <a:cs typeface="Times New Roman"/>
                        </a:rPr>
                        <a:t>within school</a:t>
                      </a:r>
                      <a:r>
                        <a:rPr lang="en-GB" sz="1050" dirty="0">
                          <a:effectLst/>
                          <a:latin typeface="Calibri"/>
                          <a:ea typeface="Calibri"/>
                          <a:cs typeface="Times New Roman"/>
                        </a:rPr>
                        <a:t>.</a:t>
                      </a:r>
                    </a:p>
                    <a:p>
                      <a:pPr marL="342900" lvl="0" indent="-342900" algn="l">
                        <a:lnSpc>
                          <a:spcPct val="115000"/>
                        </a:lnSpc>
                        <a:spcAft>
                          <a:spcPts val="0"/>
                        </a:spcAft>
                        <a:buFont typeface="Symbol"/>
                        <a:buChar char=""/>
                      </a:pPr>
                      <a:r>
                        <a:rPr lang="en-GB" sz="1050" dirty="0">
                          <a:effectLst/>
                          <a:latin typeface="Calibri"/>
                          <a:ea typeface="Calibri"/>
                          <a:cs typeface="Times New Roman"/>
                        </a:rPr>
                        <a:t>Advice sought from SENDCO, Inclusion Manager and members of SLT</a:t>
                      </a:r>
                    </a:p>
                    <a:p>
                      <a:pPr marL="342900" lvl="0" indent="-342900" algn="l">
                        <a:lnSpc>
                          <a:spcPct val="115000"/>
                        </a:lnSpc>
                        <a:spcAft>
                          <a:spcPts val="0"/>
                        </a:spcAft>
                        <a:buFont typeface="Symbol"/>
                        <a:buChar char=""/>
                      </a:pPr>
                      <a:r>
                        <a:rPr lang="en-GB" sz="1050" dirty="0">
                          <a:effectLst/>
                          <a:latin typeface="Calibri"/>
                          <a:ea typeface="Calibri"/>
                          <a:cs typeface="Times New Roman"/>
                        </a:rPr>
                        <a:t>Progress monitored through analysis of extra and additional support that has been given</a:t>
                      </a:r>
                    </a:p>
                    <a:p>
                      <a:pPr marL="342900" lvl="0" indent="-342900" algn="l">
                        <a:lnSpc>
                          <a:spcPct val="115000"/>
                        </a:lnSpc>
                        <a:spcAft>
                          <a:spcPts val="0"/>
                        </a:spcAft>
                        <a:buFont typeface="Symbol"/>
                        <a:buChar char=""/>
                      </a:pPr>
                      <a:r>
                        <a:rPr lang="en-GB" sz="1050" dirty="0">
                          <a:effectLst/>
                          <a:latin typeface="Calibri"/>
                          <a:ea typeface="Calibri"/>
                          <a:cs typeface="Times New Roman"/>
                        </a:rPr>
                        <a:t>Monitoring by SENDCO through individual observations of the child</a:t>
                      </a:r>
                    </a:p>
                    <a:p>
                      <a:pPr marL="342900" lvl="0" indent="-342900" algn="l">
                        <a:lnSpc>
                          <a:spcPct val="115000"/>
                        </a:lnSpc>
                        <a:spcAft>
                          <a:spcPts val="0"/>
                        </a:spcAft>
                        <a:buFont typeface="Symbol"/>
                        <a:buChar char=""/>
                      </a:pPr>
                      <a:r>
                        <a:rPr lang="en-GB" sz="1050" b="0" dirty="0">
                          <a:effectLst/>
                          <a:latin typeface="Calibri"/>
                          <a:ea typeface="Calibri"/>
                          <a:cs typeface="Times New Roman"/>
                        </a:rPr>
                        <a:t>Parents’ Meetings to share information and discuss support with parents </a:t>
                      </a:r>
                    </a:p>
                    <a:p>
                      <a:pPr marL="342900" lvl="0" indent="-342900" algn="l">
                        <a:lnSpc>
                          <a:spcPct val="115000"/>
                        </a:lnSpc>
                        <a:spcAft>
                          <a:spcPts val="0"/>
                        </a:spcAft>
                        <a:buFont typeface="Symbol"/>
                        <a:buChar char=""/>
                      </a:pPr>
                      <a:r>
                        <a:rPr lang="en-GB" sz="1050" dirty="0">
                          <a:effectLst/>
                          <a:latin typeface="Calibri"/>
                          <a:ea typeface="Calibri"/>
                          <a:cs typeface="Times New Roman"/>
                        </a:rPr>
                        <a:t>Use of additional assessments , where needed.</a:t>
                      </a: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10003"/>
                  </a:ext>
                </a:extLst>
              </a:tr>
              <a:tr h="1336634">
                <a:tc>
                  <a:txBody>
                    <a:bodyPr/>
                    <a:lstStyle/>
                    <a:p>
                      <a:pPr algn="l">
                        <a:lnSpc>
                          <a:spcPct val="115000"/>
                        </a:lnSpc>
                        <a:spcAft>
                          <a:spcPts val="0"/>
                        </a:spcAft>
                      </a:pPr>
                      <a:r>
                        <a:rPr lang="en-GB" sz="1200" dirty="0">
                          <a:solidFill>
                            <a:srgbClr val="B2A1C7"/>
                          </a:solidFill>
                          <a:effectLst/>
                          <a:latin typeface="Calibri"/>
                          <a:ea typeface="Calibri"/>
                          <a:cs typeface="Times New Roman"/>
                        </a:rPr>
                        <a:t>Universal Support – </a:t>
                      </a:r>
                      <a:r>
                        <a:rPr lang="en-GB" sz="1000" dirty="0">
                          <a:solidFill>
                            <a:srgbClr val="B2A1C7"/>
                          </a:solidFill>
                          <a:effectLst/>
                          <a:latin typeface="Calibri"/>
                          <a:ea typeface="Calibri"/>
                          <a:cs typeface="Times New Roman"/>
                        </a:rPr>
                        <a:t>has an identified additional need but is progressing well</a:t>
                      </a:r>
                      <a:endParaRPr lang="en-GB" sz="80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tc>
                  <a:txBody>
                    <a:bodyPr/>
                    <a:lstStyle/>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Needs met through quality first teaching (QFT)</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Advice sought through Phase Leader and other teachers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Progress monitored through Pupil Progress Meetings and data captures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Monitoring by SENDCO through learning walks/book </a:t>
                      </a:r>
                      <a:r>
                        <a:rPr lang="en-GB" sz="1050" dirty="0" err="1">
                          <a:solidFill>
                            <a:srgbClr val="B2A1C7"/>
                          </a:solidFill>
                          <a:effectLst/>
                          <a:latin typeface="Calibri"/>
                          <a:ea typeface="Calibri"/>
                          <a:cs typeface="Times New Roman"/>
                        </a:rPr>
                        <a:t>scrutinies</a:t>
                      </a:r>
                      <a:r>
                        <a:rPr lang="en-GB" sz="1050" dirty="0">
                          <a:solidFill>
                            <a:srgbClr val="B2A1C7"/>
                          </a:solidFill>
                          <a:effectLst/>
                          <a:latin typeface="Calibri"/>
                          <a:ea typeface="Calibri"/>
                          <a:cs typeface="Times New Roman"/>
                        </a:rPr>
                        <a:t>/ pupil interviews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Parents evenings used by Class Teacher as a time to share what is working well and next steps for the child</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Training for students and NQTs.</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Access to training as appropriate.</a:t>
                      </a:r>
                      <a:endParaRPr lang="en-GB" sz="1050" dirty="0">
                        <a:effectLst/>
                        <a:latin typeface="Calibri"/>
                        <a:ea typeface="Calibri"/>
                        <a:cs typeface="Times New Roman"/>
                      </a:endParaRPr>
                    </a:p>
                    <a:p>
                      <a:pPr marL="342900" lvl="0" indent="-342900" algn="l">
                        <a:lnSpc>
                          <a:spcPct val="115000"/>
                        </a:lnSpc>
                        <a:spcAft>
                          <a:spcPts val="0"/>
                        </a:spcAft>
                        <a:buFont typeface="Symbol"/>
                        <a:buChar char=""/>
                      </a:pPr>
                      <a:r>
                        <a:rPr lang="en-GB" sz="1050" dirty="0">
                          <a:solidFill>
                            <a:srgbClr val="B2A1C7"/>
                          </a:solidFill>
                          <a:effectLst/>
                          <a:latin typeface="Calibri"/>
                          <a:ea typeface="Calibri"/>
                          <a:cs typeface="Times New Roman"/>
                        </a:rPr>
                        <a:t>Whole school policies and procedures in place.</a:t>
                      </a:r>
                      <a:endParaRPr lang="en-GB" sz="1050" dirty="0">
                        <a:effectLst/>
                        <a:latin typeface="Calibri"/>
                        <a:ea typeface="Calibri"/>
                        <a:cs typeface="Times New Roman"/>
                      </a:endParaRPr>
                    </a:p>
                  </a:txBody>
                  <a:tcPr marL="51186" marR="511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0004"/>
                  </a:ext>
                </a:extLst>
              </a:tr>
            </a:tbl>
          </a:graphicData>
        </a:graphic>
      </p:graphicFrame>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727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3006" y="476672"/>
            <a:ext cx="7848872" cy="1200329"/>
          </a:xfrm>
          <a:prstGeom prst="rect">
            <a:avLst/>
          </a:prstGeom>
        </p:spPr>
        <p:txBody>
          <a:bodyPr wrap="square">
            <a:spAutoFit/>
          </a:bodyPr>
          <a:lstStyle/>
          <a:p>
            <a:pPr algn="ctr"/>
            <a:r>
              <a:rPr lang="en-GB" sz="2400" u="sng" dirty="0"/>
              <a:t>Internal Specialist Support</a:t>
            </a:r>
          </a:p>
          <a:p>
            <a:pPr algn="ctr"/>
            <a:endParaRPr lang="en-GB" sz="2400" u="sng" dirty="0"/>
          </a:p>
          <a:p>
            <a:pPr algn="ctr"/>
            <a:endParaRPr lang="en-GB" sz="2400" u="sng" dirty="0"/>
          </a:p>
        </p:txBody>
      </p:sp>
      <p:graphicFrame>
        <p:nvGraphicFramePr>
          <p:cNvPr id="4" name="Table 3"/>
          <p:cNvGraphicFramePr>
            <a:graphicFrameLocks noGrp="1"/>
          </p:cNvGraphicFramePr>
          <p:nvPr>
            <p:extLst>
              <p:ext uri="{D42A27DB-BD31-4B8C-83A1-F6EECF244321}">
                <p14:modId xmlns:p14="http://schemas.microsoft.com/office/powerpoint/2010/main" val="1774192437"/>
              </p:ext>
            </p:extLst>
          </p:nvPr>
        </p:nvGraphicFramePr>
        <p:xfrm>
          <a:off x="467544" y="1180005"/>
          <a:ext cx="8299797" cy="5032970"/>
        </p:xfrm>
        <a:graphic>
          <a:graphicData uri="http://schemas.openxmlformats.org/drawingml/2006/table">
            <a:tbl>
              <a:tblPr firstRow="1" bandRow="1">
                <a:tableStyleId>{5C22544A-7EE6-4342-B048-85BDC9FD1C3A}</a:tableStyleId>
              </a:tblPr>
              <a:tblGrid>
                <a:gridCol w="2766599">
                  <a:extLst>
                    <a:ext uri="{9D8B030D-6E8A-4147-A177-3AD203B41FA5}">
                      <a16:colId xmlns:a16="http://schemas.microsoft.com/office/drawing/2014/main" val="20000"/>
                    </a:ext>
                  </a:extLst>
                </a:gridCol>
                <a:gridCol w="2766599">
                  <a:extLst>
                    <a:ext uri="{9D8B030D-6E8A-4147-A177-3AD203B41FA5}">
                      <a16:colId xmlns:a16="http://schemas.microsoft.com/office/drawing/2014/main" val="20001"/>
                    </a:ext>
                  </a:extLst>
                </a:gridCol>
                <a:gridCol w="2766599">
                  <a:extLst>
                    <a:ext uri="{9D8B030D-6E8A-4147-A177-3AD203B41FA5}">
                      <a16:colId xmlns:a16="http://schemas.microsoft.com/office/drawing/2014/main" val="20002"/>
                    </a:ext>
                  </a:extLst>
                </a:gridCol>
              </a:tblGrid>
              <a:tr h="811314">
                <a:tc gridSpan="3">
                  <a:txBody>
                    <a:bodyPr/>
                    <a:lstStyle/>
                    <a:p>
                      <a:pPr lvl="0"/>
                      <a:r>
                        <a:rPr kumimoji="0" lang="en-GB" sz="1600" b="1" kern="1200" dirty="0">
                          <a:solidFill>
                            <a:schemeClr val="tx1"/>
                          </a:solidFill>
                          <a:effectLst/>
                          <a:latin typeface="+mn-lt"/>
                          <a:ea typeface="+mn-ea"/>
                          <a:cs typeface="+mn-cs"/>
                        </a:rPr>
                        <a:t>Laura Elger</a:t>
                      </a:r>
                      <a:r>
                        <a:rPr lang="en-GB" sz="1600" b="1" kern="1200" dirty="0">
                          <a:solidFill>
                            <a:schemeClr val="tx1"/>
                          </a:solidFill>
                          <a:effectLst/>
                          <a:latin typeface="+mn-lt"/>
                          <a:ea typeface="+mn-ea"/>
                          <a:cs typeface="+mn-cs"/>
                        </a:rPr>
                        <a:t> </a:t>
                      </a:r>
                      <a:r>
                        <a:rPr kumimoji="0" lang="en-GB" sz="1600" b="1" kern="1200" baseline="0" dirty="0">
                          <a:solidFill>
                            <a:schemeClr val="tx1"/>
                          </a:solidFill>
                          <a:effectLst/>
                          <a:latin typeface="+mn-lt"/>
                          <a:ea typeface="+mn-ea"/>
                          <a:cs typeface="+mn-cs"/>
                        </a:rPr>
                        <a:t> (</a:t>
                      </a:r>
                      <a:r>
                        <a:rPr kumimoji="0" lang="en-GB" sz="1600" b="1" kern="1200" dirty="0">
                          <a:solidFill>
                            <a:schemeClr val="tx1"/>
                          </a:solidFill>
                          <a:effectLst/>
                          <a:latin typeface="+mn-lt"/>
                          <a:ea typeface="+mn-ea"/>
                          <a:cs typeface="+mn-cs"/>
                        </a:rPr>
                        <a:t>Vice Principal &amp; Inclusion Manager) – overall strategic responsibility for SEND provision within the school</a:t>
                      </a:r>
                      <a:r>
                        <a:rPr lang="en-GB" sz="1600" b="1" kern="1200" dirty="0">
                          <a:solidFill>
                            <a:schemeClr val="tx1"/>
                          </a:solidFill>
                          <a:effectLst/>
                          <a:latin typeface="+mn-lt"/>
                          <a:ea typeface="+mn-ea"/>
                          <a:cs typeface="+mn-cs"/>
                        </a:rPr>
                        <a:t> </a:t>
                      </a:r>
                      <a:endParaRPr kumimoji="0" lang="en-GB" sz="1600" b="1" kern="1200" baseline="0" dirty="0">
                        <a:solidFill>
                          <a:schemeClr val="tx1"/>
                        </a:solidFill>
                        <a:effectLst/>
                        <a:latin typeface="+mn-lt"/>
                        <a:ea typeface="+mn-ea"/>
                        <a:cs typeface="+mn-cs"/>
                      </a:endParaRPr>
                    </a:p>
                    <a:p>
                      <a:pPr lvl="0"/>
                      <a:endParaRPr kumimoji="0" lang="en-GB" sz="1600" b="1" kern="1200" dirty="0">
                        <a:solidFill>
                          <a:schemeClr val="tx1"/>
                        </a:solidFill>
                        <a:effectLst/>
                        <a:latin typeface="+mn-lt"/>
                        <a:ea typeface="+mn-ea"/>
                        <a:cs typeface="+mn-cs"/>
                      </a:endParaRPr>
                    </a:p>
                  </a:txBody>
                  <a:tcPr/>
                </a:tc>
                <a:tc hMerge="1">
                  <a:txBody>
                    <a:bodyPr/>
                    <a:lstStyle/>
                    <a:p>
                      <a:endParaRPr lang="en-GB" sz="1600" b="1" dirty="0">
                        <a:solidFill>
                          <a:schemeClr val="tx1"/>
                        </a:solidFill>
                      </a:endParaRPr>
                    </a:p>
                  </a:txBody>
                  <a:tcPr/>
                </a:tc>
                <a:tc hMerge="1">
                  <a:txBody>
                    <a:bodyPr/>
                    <a:lstStyle/>
                    <a:p>
                      <a:endParaRPr lang="en-GB" sz="1600" b="1" dirty="0">
                        <a:solidFill>
                          <a:schemeClr val="tx1"/>
                        </a:solidFill>
                      </a:endParaRPr>
                    </a:p>
                  </a:txBody>
                  <a:tcPr/>
                </a:tc>
                <a:extLst>
                  <a:ext uri="{0D108BD9-81ED-4DB2-BD59-A6C34878D82A}">
                    <a16:rowId xmlns:a16="http://schemas.microsoft.com/office/drawing/2014/main" val="10000"/>
                  </a:ext>
                </a:extLst>
              </a:tr>
              <a:tr h="1305540">
                <a:tc>
                  <a:txBody>
                    <a:bodyPr/>
                    <a:lstStyle/>
                    <a:p>
                      <a:r>
                        <a:rPr lang="en-GB" sz="1600" b="1" dirty="0">
                          <a:solidFill>
                            <a:schemeClr val="tx1"/>
                          </a:solidFill>
                        </a:rPr>
                        <a:t>Lizzie Oates</a:t>
                      </a:r>
                      <a:r>
                        <a:rPr lang="en-GB" sz="1600" b="1" baseline="0" dirty="0">
                          <a:solidFill>
                            <a:schemeClr val="tx1"/>
                          </a:solidFill>
                        </a:rPr>
                        <a:t> (SENDCo) – day-to-day responsibility for SEND provision within the school </a:t>
                      </a:r>
                      <a:endParaRPr lang="en-GB" sz="1600" b="1"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Clare French (Attendance, Behaviour and Family</a:t>
                      </a:r>
                      <a:r>
                        <a:rPr lang="en-GB" sz="1600" b="1" baseline="0" dirty="0">
                          <a:solidFill>
                            <a:schemeClr val="tx1"/>
                          </a:solidFill>
                        </a:rPr>
                        <a:t> Liaison Officer) – works with families and individual children </a:t>
                      </a:r>
                      <a:endParaRPr lang="en-GB" sz="1600" b="1" dirty="0">
                        <a:solidFill>
                          <a:schemeClr val="tx1"/>
                        </a:solidFill>
                      </a:endParaRPr>
                    </a:p>
                    <a:p>
                      <a:endParaRPr lang="en-GB" sz="1600" b="1" dirty="0">
                        <a:solidFill>
                          <a:schemeClr val="tx1"/>
                        </a:solidFill>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Jess Ward (Senior Mental</a:t>
                      </a:r>
                      <a:r>
                        <a:rPr lang="en-GB" sz="1600" b="1" baseline="0" dirty="0">
                          <a:solidFill>
                            <a:schemeClr val="tx1"/>
                          </a:solidFill>
                        </a:rPr>
                        <a:t> Health Lead) – oversees mental health provision within the school </a:t>
                      </a:r>
                      <a:endParaRPr lang="en-GB" sz="1600" b="1" dirty="0">
                        <a:solidFill>
                          <a:schemeClr val="tx1"/>
                        </a:solidFill>
                      </a:endParaRPr>
                    </a:p>
                    <a:p>
                      <a:endParaRPr lang="en-GB" sz="1600" b="1" dirty="0">
                        <a:solidFill>
                          <a:schemeClr val="tx1"/>
                        </a:solidFill>
                      </a:endParaRPr>
                    </a:p>
                  </a:txBody>
                  <a:tcPr/>
                </a:tc>
                <a:extLst>
                  <a:ext uri="{0D108BD9-81ED-4DB2-BD59-A6C34878D82A}">
                    <a16:rowId xmlns:a16="http://schemas.microsoft.com/office/drawing/2014/main" val="10001"/>
                  </a:ext>
                </a:extLst>
              </a:tr>
              <a:tr h="1449685">
                <a:tc>
                  <a:txBody>
                    <a:bodyPr/>
                    <a:lstStyle/>
                    <a:p>
                      <a:r>
                        <a:rPr lang="en-GB" sz="1600" b="1" dirty="0">
                          <a:solidFill>
                            <a:schemeClr val="tx1"/>
                          </a:solidFill>
                        </a:rPr>
                        <a:t>Deb </a:t>
                      </a:r>
                      <a:r>
                        <a:rPr lang="en-GB" sz="1600" b="1" dirty="0" err="1">
                          <a:solidFill>
                            <a:schemeClr val="tx1"/>
                          </a:solidFill>
                        </a:rPr>
                        <a:t>Tilah</a:t>
                      </a:r>
                      <a:r>
                        <a:rPr lang="en-GB" sz="1600" b="1" baseline="0" dirty="0">
                          <a:solidFill>
                            <a:schemeClr val="tx1"/>
                          </a:solidFill>
                        </a:rPr>
                        <a:t> (Inclusion Mentor) – provides day-to-day pastoral support and runs social/emotional groups </a:t>
                      </a:r>
                      <a:endParaRPr lang="en-GB" sz="1600" b="1" dirty="0">
                        <a:solidFill>
                          <a:schemeClr val="tx1"/>
                        </a:solidFill>
                      </a:endParaRPr>
                    </a:p>
                  </a:txBody>
                  <a:tcPr/>
                </a:tc>
                <a:tc>
                  <a:txBody>
                    <a:bodyPr/>
                    <a:lstStyle/>
                    <a:p>
                      <a:pPr lvl="0">
                        <a:buNone/>
                      </a:pPr>
                      <a:r>
                        <a:rPr lang="en-GB" sz="1600" b="1" i="0" u="none" strike="noStrike" baseline="0" noProof="0" dirty="0">
                          <a:solidFill>
                            <a:schemeClr val="tx1"/>
                          </a:solidFill>
                          <a:latin typeface="Corbel"/>
                        </a:rPr>
                        <a:t>Naomi James (Lead Practitioner for SEND, OAT) – provides advice and support to members of the inclusion team  </a:t>
                      </a:r>
                      <a:endParaRPr lang="en-US" dirty="0"/>
                    </a:p>
                  </a:txBody>
                  <a:tcPr/>
                </a:tc>
                <a:tc>
                  <a:txBody>
                    <a:bodyPr/>
                    <a:lstStyle/>
                    <a:p>
                      <a:endParaRPr lang="en-GB" sz="1600" b="1" baseline="0" dirty="0">
                        <a:solidFill>
                          <a:schemeClr val="tx1"/>
                        </a:solidFill>
                      </a:endParaRPr>
                    </a:p>
                  </a:txBody>
                  <a:tcPr/>
                </a:tc>
                <a:extLst>
                  <a:ext uri="{0D108BD9-81ED-4DB2-BD59-A6C34878D82A}">
                    <a16:rowId xmlns:a16="http://schemas.microsoft.com/office/drawing/2014/main" val="10002"/>
                  </a:ext>
                </a:extLst>
              </a:tr>
              <a:tr h="1449685">
                <a:tc gridSpan="3">
                  <a:txBody>
                    <a:bodyPr/>
                    <a:lstStyle/>
                    <a:p>
                      <a:pPr algn="ctr"/>
                      <a:endParaRPr lang="en-GB" sz="1600" b="1" dirty="0">
                        <a:solidFill>
                          <a:schemeClr val="tx1"/>
                        </a:solidFill>
                      </a:endParaRPr>
                    </a:p>
                    <a:p>
                      <a:pPr algn="ctr"/>
                      <a:endParaRPr lang="en-GB" sz="1600" b="1" dirty="0">
                        <a:solidFill>
                          <a:schemeClr val="tx1"/>
                        </a:solidFill>
                      </a:endParaRPr>
                    </a:p>
                    <a:p>
                      <a:pPr algn="ctr"/>
                      <a:r>
                        <a:rPr lang="en-GB" sz="1600" b="1" dirty="0">
                          <a:solidFill>
                            <a:schemeClr val="tx1"/>
                          </a:solidFill>
                        </a:rPr>
                        <a:t>All teachers and teaching assistants</a:t>
                      </a:r>
                      <a:r>
                        <a:rPr lang="en-GB" sz="1600" b="1" baseline="0" dirty="0">
                          <a:solidFill>
                            <a:schemeClr val="tx1"/>
                          </a:solidFill>
                        </a:rPr>
                        <a:t> have training and experience in meeting the needs of learners with SEND. Specialist training is provided as appropriate. </a:t>
                      </a:r>
                      <a:endParaRPr lang="en-GB" sz="1600" b="1" dirty="0">
                        <a:solidFill>
                          <a:schemeClr val="tx1"/>
                        </a:solidFill>
                      </a:endParaRPr>
                    </a:p>
                  </a:txBody>
                  <a:tcPr/>
                </a:tc>
                <a:tc hMerge="1">
                  <a:txBody>
                    <a:bodyPr/>
                    <a:lstStyle/>
                    <a:p>
                      <a:endParaRPr lang="en-GB" sz="1600" b="1" dirty="0">
                        <a:solidFill>
                          <a:schemeClr val="tx1"/>
                        </a:solidFill>
                      </a:endParaRPr>
                    </a:p>
                  </a:txBody>
                  <a:tcPr/>
                </a:tc>
                <a:tc hMerge="1">
                  <a:txBody>
                    <a:bodyPr/>
                    <a:lstStyle/>
                    <a:p>
                      <a:endParaRPr lang="en-GB" sz="1600" b="1" dirty="0">
                        <a:solidFill>
                          <a:schemeClr val="tx1"/>
                        </a:solidFill>
                      </a:endParaRPr>
                    </a:p>
                  </a:txBody>
                  <a:tcPr/>
                </a:tc>
                <a:extLst>
                  <a:ext uri="{0D108BD9-81ED-4DB2-BD59-A6C34878D82A}">
                    <a16:rowId xmlns:a16="http://schemas.microsoft.com/office/drawing/2014/main" val="10003"/>
                  </a:ext>
                </a:extLst>
              </a:tr>
            </a:tbl>
          </a:graphicData>
        </a:graphic>
      </p:graphicFrame>
      <p:pic>
        <p:nvPicPr>
          <p:cNvPr id="5"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6057500"/>
            <a:ext cx="1302604" cy="683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83406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2A22F8B94C24895EDFECFCE663DBA" ma:contentTypeVersion="14" ma:contentTypeDescription="Create a new document." ma:contentTypeScope="" ma:versionID="aee8f43c53a9ea2834a1d0318d7ae9d5">
  <xsd:schema xmlns:xsd="http://www.w3.org/2001/XMLSchema" xmlns:xs="http://www.w3.org/2001/XMLSchema" xmlns:p="http://schemas.microsoft.com/office/2006/metadata/properties" xmlns:ns2="5b770a4c-051c-4db7-a0a7-bbd48a469135" xmlns:ns3="c932b13c-7081-4c30-acf7-7f7d193560bd" targetNamespace="http://schemas.microsoft.com/office/2006/metadata/properties" ma:root="true" ma:fieldsID="096a7dca04a5d58a0fa4959cc003531a" ns2:_="" ns3:_="">
    <xsd:import namespace="5b770a4c-051c-4db7-a0a7-bbd48a469135"/>
    <xsd:import namespace="c932b13c-7081-4c30-acf7-7f7d193560b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770a4c-051c-4db7-a0a7-bbd48a4691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2b13c-7081-4c30-acf7-7f7d193560b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1d50f14-6c36-484e-9686-586eeb013e5c}" ma:internalName="TaxCatchAll" ma:showField="CatchAllData" ma:web="c932b13c-7081-4c30-acf7-7f7d193560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b770a4c-051c-4db7-a0a7-bbd48a469135">
      <Terms xmlns="http://schemas.microsoft.com/office/infopath/2007/PartnerControls"/>
    </lcf76f155ced4ddcb4097134ff3c332f>
    <TaxCatchAll xmlns="c932b13c-7081-4c30-acf7-7f7d193560bd" xsi:nil="true"/>
    <SharedWithUsers xmlns="c932b13c-7081-4c30-acf7-7f7d193560bd">
      <UserInfo>
        <DisplayName>Sherrie Bready</DisplayName>
        <AccountId>32</AccountId>
        <AccountType/>
      </UserInfo>
      <UserInfo>
        <DisplayName>Sam Davenport</DisplayName>
        <AccountId>30</AccountId>
        <AccountType/>
      </UserInfo>
    </SharedWithUsers>
  </documentManagement>
</p:properties>
</file>

<file path=customXml/itemProps1.xml><?xml version="1.0" encoding="utf-8"?>
<ds:datastoreItem xmlns:ds="http://schemas.openxmlformats.org/officeDocument/2006/customXml" ds:itemID="{2C8A9858-B0F1-4EFD-81CE-DD7DD4A0609C}">
  <ds:schemaRefs>
    <ds:schemaRef ds:uri="http://schemas.microsoft.com/sharepoint/v3/contenttype/forms"/>
  </ds:schemaRefs>
</ds:datastoreItem>
</file>

<file path=customXml/itemProps2.xml><?xml version="1.0" encoding="utf-8"?>
<ds:datastoreItem xmlns:ds="http://schemas.openxmlformats.org/officeDocument/2006/customXml" ds:itemID="{25BCB8B0-8281-4346-A70B-F27858868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770a4c-051c-4db7-a0a7-bbd48a469135"/>
    <ds:schemaRef ds:uri="c932b13c-7081-4c30-acf7-7f7d193560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0F81672-6A73-4EDC-A5C2-EFC12405BA79}">
  <ds:schemaRefs>
    <ds:schemaRef ds:uri="http://www.w3.org/XML/1998/namespace"/>
    <ds:schemaRef ds:uri="http://schemas.microsoft.com/office/2006/metadata/properties"/>
    <ds:schemaRef ds:uri="http://purl.org/dc/elements/1.1/"/>
    <ds:schemaRef ds:uri="15fd4f40-1541-4228-aa5f-fc1f93439076"/>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57ac8f33-8460-4061-bf4b-7959a6b5513d"/>
    <ds:schemaRef ds:uri="5b770a4c-051c-4db7-a0a7-bbd48a469135"/>
    <ds:schemaRef ds:uri="c932b13c-7081-4c30-acf7-7f7d193560bd"/>
  </ds:schemaRefs>
</ds:datastoreItem>
</file>

<file path=docProps/app.xml><?xml version="1.0" encoding="utf-8"?>
<Properties xmlns="http://schemas.openxmlformats.org/officeDocument/2006/extended-properties" xmlns:vt="http://schemas.openxmlformats.org/officeDocument/2006/docPropsVTypes">
  <Template>TM03457444[[fn=Basis]]</Template>
  <TotalTime>4013</TotalTime>
  <Words>2328</Words>
  <Application>Microsoft Office PowerPoint</Application>
  <PresentationFormat>On-screen Show (4:3)</PresentationFormat>
  <Paragraphs>335</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Greenwood Academies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Rosemary Napthine</dc:creator>
  <cp:lastModifiedBy>Elizabeth Marshall</cp:lastModifiedBy>
  <cp:revision>402</cp:revision>
  <dcterms:created xsi:type="dcterms:W3CDTF">2014-06-16T12:59:27Z</dcterms:created>
  <dcterms:modified xsi:type="dcterms:W3CDTF">2023-10-06T05:58:52Z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1dda7c5-96ca-48e3-9e3a-5c391aea2853_Enabled">
    <vt:lpwstr>True</vt:lpwstr>
  </property>
  <property fmtid="{D5CDD505-2E9C-101B-9397-08002B2CF9AE}" pid="3" name="MSIP_Label_71dda7c5-96ca-48e3-9e3a-5c391aea2853_SiteId">
    <vt:lpwstr>a091745a-b7d8-4d7a-b2a6-1359053d4510</vt:lpwstr>
  </property>
  <property fmtid="{D5CDD505-2E9C-101B-9397-08002B2CF9AE}" pid="4" name="MSIP_Label_71dda7c5-96ca-48e3-9e3a-5c391aea2853_Ref">
    <vt:lpwstr>https://api.informationprotection.azure.com/api/a091745a-b7d8-4d7a-b2a6-1359053d4510</vt:lpwstr>
  </property>
  <property fmtid="{D5CDD505-2E9C-101B-9397-08002B2CF9AE}" pid="5" name="MSIP_Label_71dda7c5-96ca-48e3-9e3a-5c391aea2853_SetBy">
    <vt:lpwstr>lhawkey@dogsthorpeacademy.org</vt:lpwstr>
  </property>
  <property fmtid="{D5CDD505-2E9C-101B-9397-08002B2CF9AE}" pid="6" name="MSIP_Label_71dda7c5-96ca-48e3-9e3a-5c391aea2853_SetDate">
    <vt:lpwstr>2019-10-10T11:26:49.5237132+01:00</vt:lpwstr>
  </property>
  <property fmtid="{D5CDD505-2E9C-101B-9397-08002B2CF9AE}" pid="7" name="MSIP_Label_71dda7c5-96ca-48e3-9e3a-5c391aea2853_Name">
    <vt:lpwstr>General</vt:lpwstr>
  </property>
  <property fmtid="{D5CDD505-2E9C-101B-9397-08002B2CF9AE}" pid="8" name="MSIP_Label_71dda7c5-96ca-48e3-9e3a-5c391aea2853_Application">
    <vt:lpwstr>Microsoft Azure Information Protection</vt:lpwstr>
  </property>
  <property fmtid="{D5CDD505-2E9C-101B-9397-08002B2CF9AE}" pid="9" name="MSIP_Label_71dda7c5-96ca-48e3-9e3a-5c391aea2853_Extended_MSFT_Method">
    <vt:lpwstr>Automatic</vt:lpwstr>
  </property>
  <property fmtid="{D5CDD505-2E9C-101B-9397-08002B2CF9AE}" pid="10" name="Sensitivity">
    <vt:lpwstr>General</vt:lpwstr>
  </property>
  <property fmtid="{D5CDD505-2E9C-101B-9397-08002B2CF9AE}" pid="11" name="ContentTypeId">
    <vt:lpwstr>0x010100EB22A22F8B94C24895EDFECFCE663DBA</vt:lpwstr>
  </property>
  <property fmtid="{D5CDD505-2E9C-101B-9397-08002B2CF9AE}" pid="12" name="MediaServiceImageTags">
    <vt:lpwstr/>
  </property>
</Properties>
</file>