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4"/>
  </p:sldMasterIdLst>
  <p:notesMasterIdLst>
    <p:notesMasterId r:id="rId6"/>
  </p:notesMasterIdLst>
  <p:sldIdLst>
    <p:sldId id="256" r:id="rId5"/>
  </p:sldIdLst>
  <p:sldSz cx="9720263" cy="17640300"/>
  <p:notesSz cx="6797675" cy="9926638"/>
  <p:defaultTextStyle>
    <a:defPPr>
      <a:defRPr lang="en-US"/>
    </a:defPPr>
    <a:lvl1pPr marL="0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1pPr>
    <a:lvl2pPr marL="547237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2pPr>
    <a:lvl3pPr marL="1094475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3pPr>
    <a:lvl4pPr marL="164171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4pPr>
    <a:lvl5pPr marL="2188951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5pPr>
    <a:lvl6pPr marL="2736188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6pPr>
    <a:lvl7pPr marL="3283426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7pPr>
    <a:lvl8pPr marL="383066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8pPr>
    <a:lvl9pPr marL="4377902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CC66FF"/>
    <a:srgbClr val="144856"/>
    <a:srgbClr val="175A68"/>
    <a:srgbClr val="FE5E00"/>
    <a:srgbClr val="F8B308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526797-1D0B-4A96-B20E-7C874AE0280E}" v="146" dt="2025-11-04T14:05:20.5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434" autoAdjust="0"/>
    <p:restoredTop sz="95833" autoAdjust="0"/>
  </p:normalViewPr>
  <p:slideViewPr>
    <p:cSldViewPr snapToGrid="0">
      <p:cViewPr>
        <p:scale>
          <a:sx n="90" d="100"/>
          <a:sy n="90" d="100"/>
        </p:scale>
        <p:origin x="27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EA94C-77A3-2040-8584-2856F8330D1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1pPr>
    <a:lvl2pPr marL="465338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2pPr>
    <a:lvl3pPr marL="930676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3pPr>
    <a:lvl4pPr marL="1396014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4pPr>
    <a:lvl5pPr marL="1861353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76500" y="1241425"/>
            <a:ext cx="184467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7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8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0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8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7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1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9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5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C7FA-4DC8-4AC2-8BC3-7D8537098B7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23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svg"/><Relationship Id="rId18" Type="http://schemas.openxmlformats.org/officeDocument/2006/relationships/image" Target="../media/image15.png"/><Relationship Id="rId26" Type="http://schemas.openxmlformats.org/officeDocument/2006/relationships/image" Target="../media/image22.png"/><Relationship Id="rId39" Type="http://schemas.openxmlformats.org/officeDocument/2006/relationships/image" Target="../media/image35.svg"/><Relationship Id="rId21" Type="http://schemas.microsoft.com/office/2007/relationships/hdphoto" Target="../media/hdphoto2.wdp"/><Relationship Id="rId34" Type="http://schemas.openxmlformats.org/officeDocument/2006/relationships/image" Target="../media/image30.png"/><Relationship Id="rId42" Type="http://schemas.openxmlformats.org/officeDocument/2006/relationships/image" Target="../media/image38.png"/><Relationship Id="rId47" Type="http://schemas.openxmlformats.org/officeDocument/2006/relationships/image" Target="../media/image43.svg"/><Relationship Id="rId50" Type="http://schemas.openxmlformats.org/officeDocument/2006/relationships/image" Target="../media/image46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29" Type="http://schemas.openxmlformats.org/officeDocument/2006/relationships/image" Target="../media/image25.svg"/><Relationship Id="rId11" Type="http://schemas.openxmlformats.org/officeDocument/2006/relationships/image" Target="../media/image8.svg"/><Relationship Id="rId24" Type="http://schemas.openxmlformats.org/officeDocument/2006/relationships/image" Target="../media/image20.png"/><Relationship Id="rId32" Type="http://schemas.openxmlformats.org/officeDocument/2006/relationships/image" Target="../media/image28.png"/><Relationship Id="rId37" Type="http://schemas.openxmlformats.org/officeDocument/2006/relationships/image" Target="../media/image33.svg"/><Relationship Id="rId40" Type="http://schemas.openxmlformats.org/officeDocument/2006/relationships/image" Target="../media/image36.png"/><Relationship Id="rId45" Type="http://schemas.openxmlformats.org/officeDocument/2006/relationships/image" Target="../media/image41.svg"/><Relationship Id="rId53" Type="http://schemas.openxmlformats.org/officeDocument/2006/relationships/image" Target="../media/image49.sv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19" Type="http://schemas.openxmlformats.org/officeDocument/2006/relationships/image" Target="../media/image16.svg"/><Relationship Id="rId31" Type="http://schemas.openxmlformats.org/officeDocument/2006/relationships/image" Target="../media/image27.svg"/><Relationship Id="rId44" Type="http://schemas.openxmlformats.org/officeDocument/2006/relationships/image" Target="../media/image40.png"/><Relationship Id="rId52" Type="http://schemas.openxmlformats.org/officeDocument/2006/relationships/image" Target="../media/image48.png"/><Relationship Id="rId4" Type="http://schemas.microsoft.com/office/2007/relationships/hdphoto" Target="../media/hdphoto1.wdp"/><Relationship Id="rId9" Type="http://schemas.openxmlformats.org/officeDocument/2006/relationships/image" Target="../media/image6.svg"/><Relationship Id="rId14" Type="http://schemas.openxmlformats.org/officeDocument/2006/relationships/image" Target="../media/image11.png"/><Relationship Id="rId22" Type="http://schemas.openxmlformats.org/officeDocument/2006/relationships/image" Target="../media/image18.png"/><Relationship Id="rId27" Type="http://schemas.openxmlformats.org/officeDocument/2006/relationships/image" Target="../media/image23.svg"/><Relationship Id="rId30" Type="http://schemas.openxmlformats.org/officeDocument/2006/relationships/image" Target="../media/image26.png"/><Relationship Id="rId35" Type="http://schemas.openxmlformats.org/officeDocument/2006/relationships/image" Target="../media/image31.svg"/><Relationship Id="rId43" Type="http://schemas.openxmlformats.org/officeDocument/2006/relationships/image" Target="../media/image39.svg"/><Relationship Id="rId48" Type="http://schemas.openxmlformats.org/officeDocument/2006/relationships/image" Target="../media/image44.png"/><Relationship Id="rId8" Type="http://schemas.openxmlformats.org/officeDocument/2006/relationships/image" Target="../media/image5.png"/><Relationship Id="rId51" Type="http://schemas.openxmlformats.org/officeDocument/2006/relationships/image" Target="../media/image47.svg"/><Relationship Id="rId3" Type="http://schemas.openxmlformats.org/officeDocument/2006/relationships/image" Target="../media/image1.png"/><Relationship Id="rId12" Type="http://schemas.openxmlformats.org/officeDocument/2006/relationships/image" Target="../media/image9.png"/><Relationship Id="rId17" Type="http://schemas.openxmlformats.org/officeDocument/2006/relationships/image" Target="../media/image14.svg"/><Relationship Id="rId25" Type="http://schemas.openxmlformats.org/officeDocument/2006/relationships/image" Target="../media/image21.svg"/><Relationship Id="rId33" Type="http://schemas.openxmlformats.org/officeDocument/2006/relationships/image" Target="../media/image29.svg"/><Relationship Id="rId38" Type="http://schemas.openxmlformats.org/officeDocument/2006/relationships/image" Target="../media/image34.png"/><Relationship Id="rId46" Type="http://schemas.openxmlformats.org/officeDocument/2006/relationships/image" Target="../media/image42.png"/><Relationship Id="rId20" Type="http://schemas.openxmlformats.org/officeDocument/2006/relationships/image" Target="../media/image17.png"/><Relationship Id="rId41" Type="http://schemas.openxmlformats.org/officeDocument/2006/relationships/image" Target="../media/image37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svg"/><Relationship Id="rId15" Type="http://schemas.openxmlformats.org/officeDocument/2006/relationships/image" Target="../media/image12.svg"/><Relationship Id="rId23" Type="http://schemas.openxmlformats.org/officeDocument/2006/relationships/image" Target="../media/image19.svg"/><Relationship Id="rId28" Type="http://schemas.openxmlformats.org/officeDocument/2006/relationships/image" Target="../media/image24.png"/><Relationship Id="rId36" Type="http://schemas.openxmlformats.org/officeDocument/2006/relationships/image" Target="../media/image32.png"/><Relationship Id="rId49" Type="http://schemas.openxmlformats.org/officeDocument/2006/relationships/image" Target="../media/image4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peech Bubble: Rectangle with Corners Rounded 73">
            <a:extLst>
              <a:ext uri="{FF2B5EF4-FFF2-40B4-BE49-F238E27FC236}">
                <a16:creationId xmlns:a16="http://schemas.microsoft.com/office/drawing/2014/main" id="{BDC2A4FA-DFC1-4BBB-8C7C-AA926C23DCE4}"/>
              </a:ext>
            </a:extLst>
          </p:cNvPr>
          <p:cNvSpPr/>
          <p:nvPr/>
        </p:nvSpPr>
        <p:spPr>
          <a:xfrm>
            <a:off x="7055876" y="14874391"/>
            <a:ext cx="1196063" cy="461665"/>
          </a:xfrm>
          <a:prstGeom prst="wedgeRoundRect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400" name="Rectangle 399">
            <a:extLst>
              <a:ext uri="{FF2B5EF4-FFF2-40B4-BE49-F238E27FC236}">
                <a16:creationId xmlns:a16="http://schemas.microsoft.com/office/drawing/2014/main" id="{001523A3-D0A5-3447-9A4B-DA59FA07C8E9}"/>
              </a:ext>
            </a:extLst>
          </p:cNvPr>
          <p:cNvSpPr/>
          <p:nvPr/>
        </p:nvSpPr>
        <p:spPr>
          <a:xfrm>
            <a:off x="4060" y="-6035"/>
            <a:ext cx="9726896" cy="17640300"/>
          </a:xfrm>
          <a:prstGeom prst="rect">
            <a:avLst/>
          </a:prstGeom>
          <a:solidFill>
            <a:srgbClr val="1448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77E6DF-4EA3-D14D-8E13-28AB8D609DDE}"/>
              </a:ext>
            </a:extLst>
          </p:cNvPr>
          <p:cNvSpPr/>
          <p:nvPr/>
        </p:nvSpPr>
        <p:spPr>
          <a:xfrm>
            <a:off x="203633" y="137373"/>
            <a:ext cx="9366739" cy="1705487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Where are areas of surplus and deficit located globally?</a:t>
            </a:r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D2F97453-494C-5746-8E17-4A67EE1BF309}"/>
              </a:ext>
            </a:extLst>
          </p:cNvPr>
          <p:cNvSpPr/>
          <p:nvPr/>
        </p:nvSpPr>
        <p:spPr>
          <a:xfrm rot="16200000">
            <a:off x="625591" y="13652507"/>
            <a:ext cx="2780712" cy="2184400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1D24CC-941E-4C47-B0EC-E144352A4A74}"/>
              </a:ext>
            </a:extLst>
          </p:cNvPr>
          <p:cNvSpPr/>
          <p:nvPr/>
        </p:nvSpPr>
        <p:spPr>
          <a:xfrm>
            <a:off x="1953674" y="15522198"/>
            <a:ext cx="6575417" cy="61073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2ABDDAA7-1330-5846-8957-036F466F9A01}"/>
              </a:ext>
            </a:extLst>
          </p:cNvPr>
          <p:cNvSpPr/>
          <p:nvPr/>
        </p:nvSpPr>
        <p:spPr>
          <a:xfrm rot="5400000" flipH="1">
            <a:off x="6418957" y="11404950"/>
            <a:ext cx="2847721" cy="2325134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8EE221F3-E29A-7E44-BA3E-4DDEF353168D}"/>
              </a:ext>
            </a:extLst>
          </p:cNvPr>
          <p:cNvSpPr/>
          <p:nvPr/>
        </p:nvSpPr>
        <p:spPr>
          <a:xfrm>
            <a:off x="1988876" y="13341193"/>
            <a:ext cx="5942715" cy="64513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BA4EACD-79B2-9047-926C-4179677F6DF3}"/>
              </a:ext>
            </a:extLst>
          </p:cNvPr>
          <p:cNvSpPr/>
          <p:nvPr/>
        </p:nvSpPr>
        <p:spPr>
          <a:xfrm>
            <a:off x="2032661" y="11143335"/>
            <a:ext cx="5841604" cy="6426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8EF7BC0-BD7F-BD4C-8DBE-13C9030B0FE6}"/>
              </a:ext>
            </a:extLst>
          </p:cNvPr>
          <p:cNvSpPr/>
          <p:nvPr/>
        </p:nvSpPr>
        <p:spPr>
          <a:xfrm rot="16200000">
            <a:off x="670067" y="9270881"/>
            <a:ext cx="2800986" cy="2229301"/>
          </a:xfrm>
          <a:prstGeom prst="blockArc">
            <a:avLst>
              <a:gd name="adj1" fmla="val 10532807"/>
              <a:gd name="adj2" fmla="val 263439"/>
              <a:gd name="adj3" fmla="val 28511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6412913" y="7063648"/>
            <a:ext cx="2818373" cy="2331851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2032660" y="8997695"/>
            <a:ext cx="5935711" cy="636713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B6ECEE5-8B0A-BE49-88D6-380CCB5771D4}"/>
              </a:ext>
            </a:extLst>
          </p:cNvPr>
          <p:cNvSpPr/>
          <p:nvPr/>
        </p:nvSpPr>
        <p:spPr>
          <a:xfrm>
            <a:off x="2092401" y="6810654"/>
            <a:ext cx="5713462" cy="63116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F9A4C65A-77AF-D444-B52E-87C937A7CC66}"/>
              </a:ext>
            </a:extLst>
          </p:cNvPr>
          <p:cNvSpPr/>
          <p:nvPr/>
        </p:nvSpPr>
        <p:spPr>
          <a:xfrm rot="16200000">
            <a:off x="723833" y="4931094"/>
            <a:ext cx="2763038" cy="2254313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299" name="Rectangle 298">
            <a:extLst>
              <a:ext uri="{FF2B5EF4-FFF2-40B4-BE49-F238E27FC236}">
                <a16:creationId xmlns:a16="http://schemas.microsoft.com/office/drawing/2014/main" id="{174F9E2F-4304-4EA9-9B43-D510498E0880}"/>
              </a:ext>
            </a:extLst>
          </p:cNvPr>
          <p:cNvSpPr/>
          <p:nvPr/>
        </p:nvSpPr>
        <p:spPr>
          <a:xfrm>
            <a:off x="6352881" y="13347829"/>
            <a:ext cx="1572877" cy="64115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14" name="Block Arc 213">
            <a:extLst>
              <a:ext uri="{FF2B5EF4-FFF2-40B4-BE49-F238E27FC236}">
                <a16:creationId xmlns:a16="http://schemas.microsoft.com/office/drawing/2014/main" id="{9BB00DD6-C4C4-7348-AD3E-28EAE4D8492B}"/>
              </a:ext>
            </a:extLst>
          </p:cNvPr>
          <p:cNvSpPr/>
          <p:nvPr/>
        </p:nvSpPr>
        <p:spPr>
          <a:xfrm rot="5400000" flipH="1">
            <a:off x="6315755" y="2785276"/>
            <a:ext cx="2800409" cy="2204310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rgbClr val="CC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2114182" y="4676732"/>
            <a:ext cx="5733212" cy="604171"/>
          </a:xfrm>
          <a:prstGeom prst="rect">
            <a:avLst/>
          </a:prstGeom>
          <a:solidFill>
            <a:srgbClr val="CC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24" name="Oval 223">
            <a:extLst>
              <a:ext uri="{FF2B5EF4-FFF2-40B4-BE49-F238E27FC236}">
                <a16:creationId xmlns:a16="http://schemas.microsoft.com/office/drawing/2014/main" id="{ACF0C630-75E2-F848-B9E5-7E5905E2C993}"/>
              </a:ext>
            </a:extLst>
          </p:cNvPr>
          <p:cNvSpPr/>
          <p:nvPr/>
        </p:nvSpPr>
        <p:spPr>
          <a:xfrm>
            <a:off x="1053097" y="8601437"/>
            <a:ext cx="1214980" cy="1232766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37258FC4-E633-1F40-B961-0AFD7DEF4AD4}"/>
              </a:ext>
            </a:extLst>
          </p:cNvPr>
          <p:cNvSpPr/>
          <p:nvPr/>
        </p:nvSpPr>
        <p:spPr>
          <a:xfrm>
            <a:off x="1229972" y="8747608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B5CF508-9F97-7344-A588-8737134FC758}"/>
              </a:ext>
            </a:extLst>
          </p:cNvPr>
          <p:cNvSpPr/>
          <p:nvPr/>
        </p:nvSpPr>
        <p:spPr>
          <a:xfrm>
            <a:off x="1953674" y="2486954"/>
            <a:ext cx="5854586" cy="629361"/>
          </a:xfrm>
          <a:prstGeom prst="rect">
            <a:avLst/>
          </a:prstGeom>
          <a:solidFill>
            <a:srgbClr val="CC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18" name="Rectangle 317">
            <a:extLst>
              <a:ext uri="{FF2B5EF4-FFF2-40B4-BE49-F238E27FC236}">
                <a16:creationId xmlns:a16="http://schemas.microsoft.com/office/drawing/2014/main" id="{7603361F-7D00-405D-94EC-75583220DE39}"/>
              </a:ext>
            </a:extLst>
          </p:cNvPr>
          <p:cNvSpPr/>
          <p:nvPr/>
        </p:nvSpPr>
        <p:spPr>
          <a:xfrm>
            <a:off x="2110422" y="4675273"/>
            <a:ext cx="2216765" cy="621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DC5C463-02F5-4BA7-B8AA-5DB2AF6DF813}"/>
              </a:ext>
            </a:extLst>
          </p:cNvPr>
          <p:cNvGrpSpPr/>
          <p:nvPr/>
        </p:nvGrpSpPr>
        <p:grpSpPr>
          <a:xfrm>
            <a:off x="7790405" y="10959791"/>
            <a:ext cx="1214980" cy="1274917"/>
            <a:chOff x="3044731" y="9738025"/>
            <a:chExt cx="1214980" cy="1304869"/>
          </a:xfrm>
        </p:grpSpPr>
        <p:sp>
          <p:nvSpPr>
            <p:cNvPr id="228" name="Oval 227">
              <a:extLst>
                <a:ext uri="{FF2B5EF4-FFF2-40B4-BE49-F238E27FC236}">
                  <a16:creationId xmlns:a16="http://schemas.microsoft.com/office/drawing/2014/main" id="{AB96207F-9876-7A4C-8CB8-0378596E3D43}"/>
                </a:ext>
              </a:extLst>
            </p:cNvPr>
            <p:cNvSpPr/>
            <p:nvPr/>
          </p:nvSpPr>
          <p:spPr>
            <a:xfrm>
              <a:off x="3044731" y="9738025"/>
              <a:ext cx="1214980" cy="130486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id="{78D87C2B-4ED1-1C4B-B314-D95374A7846D}"/>
                </a:ext>
              </a:extLst>
            </p:cNvPr>
            <p:cNvSpPr/>
            <p:nvPr/>
          </p:nvSpPr>
          <p:spPr>
            <a:xfrm>
              <a:off x="3219900" y="992351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E2392CED-199C-044B-8C83-9528D182044C}"/>
                </a:ext>
              </a:extLst>
            </p:cNvPr>
            <p:cNvSpPr txBox="1"/>
            <p:nvPr/>
          </p:nvSpPr>
          <p:spPr>
            <a:xfrm>
              <a:off x="3228572" y="9923608"/>
              <a:ext cx="841074" cy="3150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YEAR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EC6A36B-BE5D-9742-9412-BEDB5350E9B4}"/>
                </a:ext>
              </a:extLst>
            </p:cNvPr>
            <p:cNvSpPr txBox="1"/>
            <p:nvPr/>
          </p:nvSpPr>
          <p:spPr>
            <a:xfrm>
              <a:off x="3282802" y="10007812"/>
              <a:ext cx="714190" cy="8505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/>
                <a:t>2</a:t>
              </a:r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F42C74E4-6C67-AB42-B00E-14010A9DAB4A}"/>
              </a:ext>
            </a:extLst>
          </p:cNvPr>
          <p:cNvSpPr txBox="1"/>
          <p:nvPr/>
        </p:nvSpPr>
        <p:spPr>
          <a:xfrm>
            <a:off x="1192769" y="8793453"/>
            <a:ext cx="841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YEAR</a:t>
            </a:r>
          </a:p>
        </p:txBody>
      </p:sp>
      <p:sp>
        <p:nvSpPr>
          <p:cNvPr id="325" name="Rectangle 324">
            <a:extLst>
              <a:ext uri="{FF2B5EF4-FFF2-40B4-BE49-F238E27FC236}">
                <a16:creationId xmlns:a16="http://schemas.microsoft.com/office/drawing/2014/main" id="{A183D85D-EF81-4E97-A0B3-08A0BA3038F3}"/>
              </a:ext>
            </a:extLst>
          </p:cNvPr>
          <p:cNvSpPr/>
          <p:nvPr/>
        </p:nvSpPr>
        <p:spPr>
          <a:xfrm>
            <a:off x="1966681" y="2486352"/>
            <a:ext cx="2814510" cy="62936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8E84878-B999-3E45-A62E-A5D9A1ABF6E1}"/>
              </a:ext>
            </a:extLst>
          </p:cNvPr>
          <p:cNvSpPr txBox="1"/>
          <p:nvPr/>
        </p:nvSpPr>
        <p:spPr>
          <a:xfrm>
            <a:off x="1226218" y="8894300"/>
            <a:ext cx="841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3</a:t>
            </a: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80735897-8BBA-DB41-B061-A9B018CCEA5B}"/>
              </a:ext>
            </a:extLst>
          </p:cNvPr>
          <p:cNvSpPr/>
          <p:nvPr/>
        </p:nvSpPr>
        <p:spPr>
          <a:xfrm>
            <a:off x="1652892" y="4273543"/>
            <a:ext cx="1214980" cy="1279996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B86E97AE-F6AD-3941-9977-D85456F283F2}"/>
              </a:ext>
            </a:extLst>
          </p:cNvPr>
          <p:cNvSpPr/>
          <p:nvPr/>
        </p:nvSpPr>
        <p:spPr>
          <a:xfrm>
            <a:off x="1830148" y="4486385"/>
            <a:ext cx="841075" cy="8543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97388CA-480C-FF4C-8413-3D86DF3CDAEA}"/>
              </a:ext>
            </a:extLst>
          </p:cNvPr>
          <p:cNvSpPr txBox="1"/>
          <p:nvPr/>
        </p:nvSpPr>
        <p:spPr>
          <a:xfrm>
            <a:off x="1844749" y="4510667"/>
            <a:ext cx="841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YEAR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418B80D-A453-EC4A-95CC-6785F89B09BA}"/>
              </a:ext>
            </a:extLst>
          </p:cNvPr>
          <p:cNvSpPr txBox="1"/>
          <p:nvPr/>
        </p:nvSpPr>
        <p:spPr>
          <a:xfrm>
            <a:off x="1790312" y="4507229"/>
            <a:ext cx="841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5</a:t>
            </a: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67D857C8-6DBF-1441-BED6-4FF1EB531C36}"/>
              </a:ext>
            </a:extLst>
          </p:cNvPr>
          <p:cNvSpPr/>
          <p:nvPr/>
        </p:nvSpPr>
        <p:spPr>
          <a:xfrm>
            <a:off x="7085331" y="15136909"/>
            <a:ext cx="1214980" cy="1304869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7276162" y="15336268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432DE9D9-B0B5-F742-8942-7B37AAB3C019}"/>
              </a:ext>
            </a:extLst>
          </p:cNvPr>
          <p:cNvCxnSpPr>
            <a:cxnSpLocks/>
          </p:cNvCxnSpPr>
          <p:nvPr/>
        </p:nvCxnSpPr>
        <p:spPr>
          <a:xfrm flipV="1">
            <a:off x="6612722" y="15859575"/>
            <a:ext cx="270" cy="65334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D5654B3-6730-9743-8B5B-BB63078882F5}"/>
              </a:ext>
            </a:extLst>
          </p:cNvPr>
          <p:cNvCxnSpPr>
            <a:cxnSpLocks/>
          </p:cNvCxnSpPr>
          <p:nvPr/>
        </p:nvCxnSpPr>
        <p:spPr>
          <a:xfrm>
            <a:off x="5608342" y="15342590"/>
            <a:ext cx="1" cy="33170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DDCFADFF-18E9-314C-BA93-B0E2EAA0B395}"/>
              </a:ext>
            </a:extLst>
          </p:cNvPr>
          <p:cNvCxnSpPr>
            <a:cxnSpLocks/>
          </p:cNvCxnSpPr>
          <p:nvPr/>
        </p:nvCxnSpPr>
        <p:spPr>
          <a:xfrm flipH="1" flipV="1">
            <a:off x="4489709" y="15833136"/>
            <a:ext cx="2062" cy="52593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C01852B1-E08D-2243-A474-5E7835DAB027}"/>
              </a:ext>
            </a:extLst>
          </p:cNvPr>
          <p:cNvCxnSpPr>
            <a:cxnSpLocks/>
          </p:cNvCxnSpPr>
          <p:nvPr/>
        </p:nvCxnSpPr>
        <p:spPr>
          <a:xfrm>
            <a:off x="6097817" y="10923947"/>
            <a:ext cx="0" cy="37105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 flipV="1">
            <a:off x="1844749" y="15972979"/>
            <a:ext cx="0" cy="46827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A7C6716C-32A9-3E41-9445-F62338DFDF8F}"/>
              </a:ext>
            </a:extLst>
          </p:cNvPr>
          <p:cNvCxnSpPr>
            <a:cxnSpLocks/>
          </p:cNvCxnSpPr>
          <p:nvPr/>
        </p:nvCxnSpPr>
        <p:spPr>
          <a:xfrm flipH="1" flipV="1">
            <a:off x="8341508" y="4809468"/>
            <a:ext cx="381743" cy="33012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22821085-9B01-1643-85C1-C64AF10D1D68}"/>
              </a:ext>
            </a:extLst>
          </p:cNvPr>
          <p:cNvCxnSpPr>
            <a:cxnSpLocks/>
          </p:cNvCxnSpPr>
          <p:nvPr/>
        </p:nvCxnSpPr>
        <p:spPr>
          <a:xfrm>
            <a:off x="7482557" y="2305516"/>
            <a:ext cx="0" cy="45169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24E180E0-EF2A-9645-9783-CACAE2FBF8CE}"/>
              </a:ext>
            </a:extLst>
          </p:cNvPr>
          <p:cNvCxnSpPr>
            <a:cxnSpLocks/>
          </p:cNvCxnSpPr>
          <p:nvPr/>
        </p:nvCxnSpPr>
        <p:spPr>
          <a:xfrm>
            <a:off x="5560568" y="2271105"/>
            <a:ext cx="4789" cy="37109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B87A07DE-C984-5043-ABB4-D3D967D43357}"/>
              </a:ext>
            </a:extLst>
          </p:cNvPr>
          <p:cNvSpPr txBox="1"/>
          <p:nvPr/>
        </p:nvSpPr>
        <p:spPr>
          <a:xfrm>
            <a:off x="7265978" y="15513490"/>
            <a:ext cx="841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EYFS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BE9DFE9-D2AE-C14C-AB63-41C6DF192559}"/>
              </a:ext>
            </a:extLst>
          </p:cNvPr>
          <p:cNvSpPr txBox="1"/>
          <p:nvPr/>
        </p:nvSpPr>
        <p:spPr>
          <a:xfrm>
            <a:off x="7295672" y="15664445"/>
            <a:ext cx="841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b="1" dirty="0"/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9F6593FB-5247-4B4E-A446-6EB069AC1072}"/>
              </a:ext>
            </a:extLst>
          </p:cNvPr>
          <p:cNvSpPr txBox="1"/>
          <p:nvPr/>
        </p:nvSpPr>
        <p:spPr>
          <a:xfrm>
            <a:off x="6452827" y="16233841"/>
            <a:ext cx="1073630" cy="442674"/>
          </a:xfrm>
          <a:prstGeom prst="wedgeRoundRectCallout">
            <a:avLst>
              <a:gd name="adj1" fmla="val -19095"/>
              <a:gd name="adj2" fmla="val -74354"/>
              <a:gd name="adj3" fmla="val 16667"/>
            </a:avLst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US" sz="1000" dirty="0"/>
          </a:p>
          <a:p>
            <a:pPr algn="ctr"/>
            <a:endParaRPr lang="en-US" sz="1000" dirty="0"/>
          </a:p>
        </p:txBody>
      </p:sp>
      <p:cxnSp>
        <p:nvCxnSpPr>
          <p:cNvPr id="391" name="Straight Connector 390">
            <a:extLst>
              <a:ext uri="{FF2B5EF4-FFF2-40B4-BE49-F238E27FC236}">
                <a16:creationId xmlns:a16="http://schemas.microsoft.com/office/drawing/2014/main" id="{39981D08-B8AF-4086-AE03-C44C8CE55DC7}"/>
              </a:ext>
            </a:extLst>
          </p:cNvPr>
          <p:cNvCxnSpPr>
            <a:cxnSpLocks/>
          </p:cNvCxnSpPr>
          <p:nvPr/>
        </p:nvCxnSpPr>
        <p:spPr>
          <a:xfrm>
            <a:off x="3040013" y="15311212"/>
            <a:ext cx="0" cy="34337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Straight Connector 398">
            <a:extLst>
              <a:ext uri="{FF2B5EF4-FFF2-40B4-BE49-F238E27FC236}">
                <a16:creationId xmlns:a16="http://schemas.microsoft.com/office/drawing/2014/main" id="{E84EC7A0-1EC3-489B-B564-99132653BA00}"/>
              </a:ext>
            </a:extLst>
          </p:cNvPr>
          <p:cNvCxnSpPr>
            <a:cxnSpLocks/>
          </p:cNvCxnSpPr>
          <p:nvPr/>
        </p:nvCxnSpPr>
        <p:spPr>
          <a:xfrm>
            <a:off x="737598" y="14934494"/>
            <a:ext cx="492541" cy="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" name="Straight Connector 505">
            <a:extLst>
              <a:ext uri="{FF2B5EF4-FFF2-40B4-BE49-F238E27FC236}">
                <a16:creationId xmlns:a16="http://schemas.microsoft.com/office/drawing/2014/main" id="{849B89FE-810A-4085-9945-ED6A7870C5EA}"/>
              </a:ext>
            </a:extLst>
          </p:cNvPr>
          <p:cNvCxnSpPr>
            <a:cxnSpLocks/>
          </p:cNvCxnSpPr>
          <p:nvPr/>
        </p:nvCxnSpPr>
        <p:spPr>
          <a:xfrm flipH="1" flipV="1">
            <a:off x="3361877" y="11694708"/>
            <a:ext cx="5216" cy="329825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4" name="Straight Connector 523">
            <a:extLst>
              <a:ext uri="{FF2B5EF4-FFF2-40B4-BE49-F238E27FC236}">
                <a16:creationId xmlns:a16="http://schemas.microsoft.com/office/drawing/2014/main" id="{0AE8AA44-1750-41E6-9F70-8D8C59CC1C2E}"/>
              </a:ext>
            </a:extLst>
          </p:cNvPr>
          <p:cNvCxnSpPr>
            <a:cxnSpLocks/>
          </p:cNvCxnSpPr>
          <p:nvPr/>
        </p:nvCxnSpPr>
        <p:spPr>
          <a:xfrm>
            <a:off x="799490" y="10614280"/>
            <a:ext cx="669773" cy="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Straight Connector 549">
            <a:extLst>
              <a:ext uri="{FF2B5EF4-FFF2-40B4-BE49-F238E27FC236}">
                <a16:creationId xmlns:a16="http://schemas.microsoft.com/office/drawing/2014/main" id="{BAB821FE-ABED-48FC-AF5C-5F449419C1B0}"/>
              </a:ext>
            </a:extLst>
          </p:cNvPr>
          <p:cNvCxnSpPr>
            <a:cxnSpLocks/>
          </p:cNvCxnSpPr>
          <p:nvPr/>
        </p:nvCxnSpPr>
        <p:spPr>
          <a:xfrm>
            <a:off x="5573966" y="8758488"/>
            <a:ext cx="0" cy="34274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" name="Straight Connector 553">
            <a:extLst>
              <a:ext uri="{FF2B5EF4-FFF2-40B4-BE49-F238E27FC236}">
                <a16:creationId xmlns:a16="http://schemas.microsoft.com/office/drawing/2014/main" id="{E645F525-DF7A-4582-BA5B-476916A29531}"/>
              </a:ext>
            </a:extLst>
          </p:cNvPr>
          <p:cNvCxnSpPr>
            <a:cxnSpLocks/>
          </p:cNvCxnSpPr>
          <p:nvPr/>
        </p:nvCxnSpPr>
        <p:spPr>
          <a:xfrm flipH="1" flipV="1">
            <a:off x="8480965" y="9061750"/>
            <a:ext cx="110842" cy="34725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Straight Connector 568">
            <a:extLst>
              <a:ext uri="{FF2B5EF4-FFF2-40B4-BE49-F238E27FC236}">
                <a16:creationId xmlns:a16="http://schemas.microsoft.com/office/drawing/2014/main" id="{FFCE5675-9D40-40A7-8E16-77BF44D6D036}"/>
              </a:ext>
            </a:extLst>
          </p:cNvPr>
          <p:cNvCxnSpPr>
            <a:cxnSpLocks/>
          </p:cNvCxnSpPr>
          <p:nvPr/>
        </p:nvCxnSpPr>
        <p:spPr>
          <a:xfrm flipV="1">
            <a:off x="3248877" y="9485670"/>
            <a:ext cx="0" cy="31614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4" name="Block Arc 573">
            <a:extLst>
              <a:ext uri="{FF2B5EF4-FFF2-40B4-BE49-F238E27FC236}">
                <a16:creationId xmlns:a16="http://schemas.microsoft.com/office/drawing/2014/main" id="{42DCC817-95A4-4F9E-B69E-5B3F826F1806}"/>
              </a:ext>
            </a:extLst>
          </p:cNvPr>
          <p:cNvSpPr/>
          <p:nvPr/>
        </p:nvSpPr>
        <p:spPr>
          <a:xfrm rot="16200000">
            <a:off x="641139" y="688231"/>
            <a:ext cx="2664749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/>
              </a:solidFill>
            </a:endParaRPr>
          </a:p>
        </p:txBody>
      </p:sp>
      <p:cxnSp>
        <p:nvCxnSpPr>
          <p:cNvPr id="602" name="Straight Connector 601">
            <a:extLst>
              <a:ext uri="{FF2B5EF4-FFF2-40B4-BE49-F238E27FC236}">
                <a16:creationId xmlns:a16="http://schemas.microsoft.com/office/drawing/2014/main" id="{16E1766B-69B7-4F10-8262-9916A640BB13}"/>
              </a:ext>
            </a:extLst>
          </p:cNvPr>
          <p:cNvCxnSpPr>
            <a:cxnSpLocks/>
          </p:cNvCxnSpPr>
          <p:nvPr/>
        </p:nvCxnSpPr>
        <p:spPr>
          <a:xfrm>
            <a:off x="5538473" y="6665930"/>
            <a:ext cx="0" cy="35985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Oval 219">
            <a:extLst>
              <a:ext uri="{FF2B5EF4-FFF2-40B4-BE49-F238E27FC236}">
                <a16:creationId xmlns:a16="http://schemas.microsoft.com/office/drawing/2014/main" id="{73B2E537-2E94-164D-A891-794C913A475F}"/>
              </a:ext>
            </a:extLst>
          </p:cNvPr>
          <p:cNvSpPr/>
          <p:nvPr/>
        </p:nvSpPr>
        <p:spPr>
          <a:xfrm>
            <a:off x="7154908" y="2043296"/>
            <a:ext cx="1214980" cy="1304869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7F00163B-8BDB-AF44-A463-AD1ACB8794F0}"/>
              </a:ext>
            </a:extLst>
          </p:cNvPr>
          <p:cNvSpPr/>
          <p:nvPr/>
        </p:nvSpPr>
        <p:spPr>
          <a:xfrm>
            <a:off x="7329600" y="2235826"/>
            <a:ext cx="858318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6F20039-ABEA-BE47-B3A0-6B1A5F7867BE}"/>
              </a:ext>
            </a:extLst>
          </p:cNvPr>
          <p:cNvSpPr txBox="1"/>
          <p:nvPr/>
        </p:nvSpPr>
        <p:spPr>
          <a:xfrm>
            <a:off x="7348069" y="2261364"/>
            <a:ext cx="841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YEAR</a:t>
            </a:r>
          </a:p>
        </p:txBody>
      </p:sp>
      <p:cxnSp>
        <p:nvCxnSpPr>
          <p:cNvPr id="623" name="Straight Connector 622">
            <a:extLst>
              <a:ext uri="{FF2B5EF4-FFF2-40B4-BE49-F238E27FC236}">
                <a16:creationId xmlns:a16="http://schemas.microsoft.com/office/drawing/2014/main" id="{7D1A76D7-946A-434B-9E20-E66593C9A965}"/>
              </a:ext>
            </a:extLst>
          </p:cNvPr>
          <p:cNvCxnSpPr>
            <a:cxnSpLocks/>
          </p:cNvCxnSpPr>
          <p:nvPr/>
        </p:nvCxnSpPr>
        <p:spPr>
          <a:xfrm flipV="1">
            <a:off x="3108054" y="7273660"/>
            <a:ext cx="593" cy="28202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9" name="TextBox 628">
            <a:extLst>
              <a:ext uri="{FF2B5EF4-FFF2-40B4-BE49-F238E27FC236}">
                <a16:creationId xmlns:a16="http://schemas.microsoft.com/office/drawing/2014/main" id="{63C3E4F4-94BC-43EB-BC5A-1189207A11DF}"/>
              </a:ext>
            </a:extLst>
          </p:cNvPr>
          <p:cNvSpPr txBox="1"/>
          <p:nvPr/>
        </p:nvSpPr>
        <p:spPr>
          <a:xfrm>
            <a:off x="200643" y="6471997"/>
            <a:ext cx="9893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Programming</a:t>
            </a:r>
          </a:p>
          <a:p>
            <a:pPr algn="ctr"/>
            <a:r>
              <a:rPr lang="en-US" sz="1100" dirty="0"/>
              <a:t>Systems and control – data loggers</a:t>
            </a:r>
            <a:endParaRPr lang="en-US" sz="1200" dirty="0"/>
          </a:p>
        </p:txBody>
      </p:sp>
      <p:cxnSp>
        <p:nvCxnSpPr>
          <p:cNvPr id="632" name="Straight Connector 631">
            <a:extLst>
              <a:ext uri="{FF2B5EF4-FFF2-40B4-BE49-F238E27FC236}">
                <a16:creationId xmlns:a16="http://schemas.microsoft.com/office/drawing/2014/main" id="{B6F03619-A72D-4CF0-8660-E25D5E191C26}"/>
              </a:ext>
            </a:extLst>
          </p:cNvPr>
          <p:cNvCxnSpPr>
            <a:cxnSpLocks/>
          </p:cNvCxnSpPr>
          <p:nvPr/>
        </p:nvCxnSpPr>
        <p:spPr>
          <a:xfrm flipV="1">
            <a:off x="891929" y="6320539"/>
            <a:ext cx="419224" cy="1149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4" name="TextBox 663">
            <a:extLst>
              <a:ext uri="{FF2B5EF4-FFF2-40B4-BE49-F238E27FC236}">
                <a16:creationId xmlns:a16="http://schemas.microsoft.com/office/drawing/2014/main" id="{F6B0098E-A6F0-40FF-B837-67CDC8586C1A}"/>
              </a:ext>
            </a:extLst>
          </p:cNvPr>
          <p:cNvSpPr txBox="1"/>
          <p:nvPr/>
        </p:nvSpPr>
        <p:spPr>
          <a:xfrm>
            <a:off x="8480965" y="5158180"/>
            <a:ext cx="97080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Food</a:t>
            </a:r>
          </a:p>
          <a:p>
            <a:pPr algn="ctr"/>
            <a:r>
              <a:rPr lang="en-US" sz="1100" dirty="0"/>
              <a:t>Creative cooking</a:t>
            </a:r>
          </a:p>
        </p:txBody>
      </p:sp>
      <p:sp>
        <p:nvSpPr>
          <p:cNvPr id="681" name="TextBox 680">
            <a:extLst>
              <a:ext uri="{FF2B5EF4-FFF2-40B4-BE49-F238E27FC236}">
                <a16:creationId xmlns:a16="http://schemas.microsoft.com/office/drawing/2014/main" id="{C61CE08E-6B65-49EB-B391-7B49C618905C}"/>
              </a:ext>
            </a:extLst>
          </p:cNvPr>
          <p:cNvSpPr txBox="1"/>
          <p:nvPr/>
        </p:nvSpPr>
        <p:spPr>
          <a:xfrm>
            <a:off x="4859676" y="1679824"/>
            <a:ext cx="140178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Programming</a:t>
            </a:r>
          </a:p>
          <a:p>
            <a:pPr algn="ctr"/>
            <a:r>
              <a:rPr lang="en-US" sz="1100" dirty="0"/>
              <a:t>Systems and control – sensor alarms</a:t>
            </a:r>
          </a:p>
        </p:txBody>
      </p:sp>
      <p:cxnSp>
        <p:nvCxnSpPr>
          <p:cNvPr id="684" name="Straight Connector 683">
            <a:extLst>
              <a:ext uri="{FF2B5EF4-FFF2-40B4-BE49-F238E27FC236}">
                <a16:creationId xmlns:a16="http://schemas.microsoft.com/office/drawing/2014/main" id="{6EC0EF18-61C3-4ABD-9EF9-F1AB317163D4}"/>
              </a:ext>
            </a:extLst>
          </p:cNvPr>
          <p:cNvCxnSpPr>
            <a:cxnSpLocks/>
          </p:cNvCxnSpPr>
          <p:nvPr/>
        </p:nvCxnSpPr>
        <p:spPr>
          <a:xfrm flipV="1">
            <a:off x="3102519" y="2923758"/>
            <a:ext cx="0" cy="3508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5" name="TextBox 684">
            <a:extLst>
              <a:ext uri="{FF2B5EF4-FFF2-40B4-BE49-F238E27FC236}">
                <a16:creationId xmlns:a16="http://schemas.microsoft.com/office/drawing/2014/main" id="{4AD4460C-6D31-4604-8CDB-5E7BCC3687E8}"/>
              </a:ext>
            </a:extLst>
          </p:cNvPr>
          <p:cNvSpPr txBox="1"/>
          <p:nvPr/>
        </p:nvSpPr>
        <p:spPr>
          <a:xfrm>
            <a:off x="2578769" y="3290586"/>
            <a:ext cx="152197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Textiles</a:t>
            </a:r>
          </a:p>
          <a:p>
            <a:pPr algn="ctr"/>
            <a:r>
              <a:rPr lang="en-US" sz="1100" dirty="0"/>
              <a:t>Combining fabrics – accessible textiles</a:t>
            </a:r>
          </a:p>
        </p:txBody>
      </p:sp>
      <p:sp>
        <p:nvSpPr>
          <p:cNvPr id="693" name="Rectangle 692">
            <a:extLst>
              <a:ext uri="{FF2B5EF4-FFF2-40B4-BE49-F238E27FC236}">
                <a16:creationId xmlns:a16="http://schemas.microsoft.com/office/drawing/2014/main" id="{242D1697-493D-4EEA-9BF1-C16D669A5B45}"/>
              </a:ext>
            </a:extLst>
          </p:cNvPr>
          <p:cNvSpPr/>
          <p:nvPr/>
        </p:nvSpPr>
        <p:spPr>
          <a:xfrm>
            <a:off x="1972765" y="446616"/>
            <a:ext cx="462817" cy="617664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700" name="Straight Connector 699">
            <a:extLst>
              <a:ext uri="{FF2B5EF4-FFF2-40B4-BE49-F238E27FC236}">
                <a16:creationId xmlns:a16="http://schemas.microsoft.com/office/drawing/2014/main" id="{0AB0D70E-B10F-4087-95B9-B201F518328B}"/>
              </a:ext>
            </a:extLst>
          </p:cNvPr>
          <p:cNvCxnSpPr>
            <a:cxnSpLocks/>
          </p:cNvCxnSpPr>
          <p:nvPr/>
        </p:nvCxnSpPr>
        <p:spPr>
          <a:xfrm flipV="1">
            <a:off x="799490" y="1979906"/>
            <a:ext cx="296866" cy="43534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TextBox 304">
            <a:extLst>
              <a:ext uri="{FF2B5EF4-FFF2-40B4-BE49-F238E27FC236}">
                <a16:creationId xmlns:a16="http://schemas.microsoft.com/office/drawing/2014/main" id="{0A4851F4-0A3F-4E21-BD88-1E80900C02AD}"/>
              </a:ext>
            </a:extLst>
          </p:cNvPr>
          <p:cNvSpPr txBox="1"/>
          <p:nvPr/>
        </p:nvSpPr>
        <p:spPr>
          <a:xfrm>
            <a:off x="2705731" y="9796077"/>
            <a:ext cx="131793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/>
              <a:t>Textiles</a:t>
            </a:r>
          </a:p>
          <a:p>
            <a:pPr algn="ctr"/>
            <a:r>
              <a:rPr lang="en-US" sz="1050" dirty="0"/>
              <a:t>From 2D to 3D</a:t>
            </a:r>
          </a:p>
        </p:txBody>
      </p: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02412ABE-7EF7-4126-BDCD-7AAA39BEF9BD}"/>
              </a:ext>
            </a:extLst>
          </p:cNvPr>
          <p:cNvCxnSpPr>
            <a:cxnSpLocks/>
          </p:cNvCxnSpPr>
          <p:nvPr/>
        </p:nvCxnSpPr>
        <p:spPr>
          <a:xfrm flipV="1">
            <a:off x="4100748" y="5055073"/>
            <a:ext cx="0" cy="41359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" name="TextBox 321">
            <a:extLst>
              <a:ext uri="{FF2B5EF4-FFF2-40B4-BE49-F238E27FC236}">
                <a16:creationId xmlns:a16="http://schemas.microsoft.com/office/drawing/2014/main" id="{76FF66A1-629F-4434-883A-419262293BE2}"/>
              </a:ext>
            </a:extLst>
          </p:cNvPr>
          <p:cNvSpPr txBox="1"/>
          <p:nvPr/>
        </p:nvSpPr>
        <p:spPr>
          <a:xfrm>
            <a:off x="3423258" y="5482078"/>
            <a:ext cx="135497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Structures</a:t>
            </a:r>
          </a:p>
          <a:p>
            <a:pPr algn="ctr"/>
            <a:r>
              <a:rPr lang="en-US" sz="1100" dirty="0"/>
              <a:t>CAD structures - architecture</a:t>
            </a:r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5400000">
            <a:off x="2271450" y="419876"/>
            <a:ext cx="938427" cy="735967"/>
          </a:xfrm>
          <a:prstGeom prst="triangle">
            <a:avLst>
              <a:gd name="adj" fmla="val 45360"/>
            </a:avLst>
          </a:prstGeom>
          <a:gradFill flip="none" rotWithShape="0">
            <a:gsLst>
              <a:gs pos="0">
                <a:schemeClr val="tx1"/>
              </a:gs>
              <a:gs pos="61000">
                <a:schemeClr val="tx1">
                  <a:lumMod val="95000"/>
                  <a:lumOff val="5000"/>
                  <a:tint val="44500"/>
                  <a:satMod val="160000"/>
                </a:schemeClr>
              </a:gs>
              <a:gs pos="100000">
                <a:schemeClr val="tx1">
                  <a:lumMod val="95000"/>
                  <a:lumOff val="5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86" name="Picture 85">
            <a:extLst>
              <a:ext uri="{FF2B5EF4-FFF2-40B4-BE49-F238E27FC236}">
                <a16:creationId xmlns:a16="http://schemas.microsoft.com/office/drawing/2014/main" id="{E2C681CE-4F5E-FE42-BDC2-CE2B81D6D5D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282" b="70513" l="4300" r="98300">
                        <a14:foregroundMark x1="78848" y1="36926" x2="72199" y2="58601"/>
                        <a14:foregroundMark x1="65555" y1="77240" x2="27000" y2="79744"/>
                        <a14:foregroundMark x1="27000" y1="79744" x2="24534" y2="76500"/>
                        <a14:foregroundMark x1="21997" y1="38692" x2="16412" y2="48775"/>
                        <a14:foregroundMark x1="6808" y1="69310" x2="7167" y2="69119"/>
                        <a14:foregroundMark x1="80114" y1="37818" x2="68874" y2="58137"/>
                        <a14:foregroundMark x1="63800" y1="67308" x2="63200" y2="67564"/>
                        <a14:backgroundMark x1="27300" y1="27308" x2="27300" y2="27308"/>
                        <a14:backgroundMark x1="60400" y1="29359" x2="40000" y2="19615"/>
                        <a14:backgroundMark x1="32000" y1="21923" x2="16900" y2="26667"/>
                        <a14:backgroundMark x1="9500" y1="31282" x2="26600" y2="31026"/>
                        <a14:backgroundMark x1="26700" y1="29103" x2="11400" y2="26795"/>
                        <a14:backgroundMark x1="16500" y1="25256" x2="44100" y2="12179"/>
                        <a14:backgroundMark x1="44100" y1="12179" x2="51400" y2="26538"/>
                        <a14:backgroundMark x1="51400" y1="26538" x2="68800" y2="19615"/>
                        <a14:backgroundMark x1="63600" y1="18974" x2="42600" y2="14359"/>
                        <a14:backgroundMark x1="33900" y1="13077" x2="20700" y2="19103"/>
                        <a14:backgroundMark x1="20700" y1="19103" x2="44200" y2="4872"/>
                        <a14:backgroundMark x1="24500" y1="12436" x2="45400" y2="15256"/>
                        <a14:backgroundMark x1="23000" y1="16923" x2="20300" y2="18462"/>
                        <a14:backgroundMark x1="18800" y1="21154" x2="30600" y2="31538"/>
                        <a14:backgroundMark x1="63800" y1="19744" x2="62900" y2="17692"/>
                        <a14:backgroundMark x1="67200" y1="20897" x2="86200" y2="33846"/>
                        <a14:backgroundMark x1="62700" y1="16538" x2="65500" y2="18077"/>
                        <a14:backgroundMark x1="98300" y1="37179" x2="98300" y2="37179"/>
                        <a14:backgroundMark x1="83400" y1="35128" x2="83400" y2="35128"/>
                        <a14:backgroundMark x1="82700" y1="36154" x2="82700" y2="36154"/>
                        <a14:backgroundMark x1="98100" y1="40128" x2="98100" y2="40128"/>
                        <a14:backgroundMark x1="98100" y1="40128" x2="98100" y2="40128"/>
                        <a14:backgroundMark x1="97400" y1="39615" x2="97100" y2="39487"/>
                        <a14:backgroundMark x1="97100" y1="39487" x2="95800" y2="39359"/>
                        <a14:backgroundMark x1="87600" y1="36282" x2="87600" y2="36282"/>
                        <a14:backgroundMark x1="79900" y1="35513" x2="83000" y2="34231"/>
                        <a14:backgroundMark x1="85500" y1="37436" x2="89000" y2="35769"/>
                        <a14:backgroundMark x1="84700" y1="34744" x2="92500" y2="38590"/>
                        <a14:backgroundMark x1="79800" y1="36154" x2="79800" y2="36154"/>
                        <a14:backgroundMark x1="8500" y1="36795" x2="23000" y2="71410"/>
                        <a14:backgroundMark x1="23000" y1="71410" x2="29500" y2="73205"/>
                        <a14:backgroundMark x1="19700" y1="68846" x2="1600" y2="36667"/>
                        <a14:backgroundMark x1="1600" y1="36667" x2="11800" y2="59872"/>
                        <a14:backgroundMark x1="9200" y1="35128" x2="13000" y2="72692"/>
                        <a14:backgroundMark x1="13000" y1="72692" x2="7500" y2="66795"/>
                        <a14:backgroundMark x1="5200" y1="70897" x2="7200" y2="33590"/>
                        <a14:backgroundMark x1="7200" y1="33590" x2="4100" y2="71026"/>
                        <a14:backgroundMark x1="4100" y1="71026" x2="8800" y2="74103"/>
                        <a14:backgroundMark x1="4400" y1="46795" x2="4100" y2="42564"/>
                        <a14:backgroundMark x1="12200" y1="33205" x2="8600" y2="38077"/>
                        <a14:backgroundMark x1="1300" y1="39615" x2="3900" y2="54231"/>
                        <a14:backgroundMark x1="9700" y1="62821" x2="25300" y2="75513"/>
                        <a14:backgroundMark x1="17200" y1="63333" x2="1900" y2="61538"/>
                        <a14:backgroundMark x1="7800" y1="64487" x2="7100" y2="69103"/>
                        <a14:backgroundMark x1="23800" y1="36410" x2="25800" y2="32949"/>
                        <a14:backgroundMark x1="25100" y1="33462" x2="23200" y2="35256"/>
                        <a14:backgroundMark x1="23200" y1="35256" x2="23800" y2="38077"/>
                        <a14:backgroundMark x1="64800" y1="65000" x2="79000" y2="63718"/>
                        <a14:backgroundMark x1="67100" y1="67179" x2="70000" y2="71538"/>
                        <a14:backgroundMark x1="66700" y1="74615" x2="66700" y2="74615"/>
                        <a14:backgroundMark x1="68300" y1="74615" x2="67100" y2="72821"/>
                        <a14:backgroundMark x1="64200" y1="60385" x2="79800" y2="62564"/>
                        <a14:backgroundMark x1="66200" y1="75513" x2="93500" y2="55513"/>
                        <a14:backgroundMark x1="93500" y1="55513" x2="94000" y2="35641"/>
                        <a14:backgroundMark x1="94000" y1="35641" x2="98200" y2="41538"/>
                        <a14:backgroundMark x1="83000" y1="36154" x2="76500" y2="33590"/>
                      </a14:backgroundRemoval>
                    </a14:imgEffect>
                  </a14:imgLayer>
                </a14:imgProps>
              </a:ext>
            </a:extLst>
          </a:blip>
          <a:srcRect t="24406" r="530" b="32512"/>
          <a:stretch/>
        </p:blipFill>
        <p:spPr>
          <a:xfrm rot="21130252">
            <a:off x="7839677" y="15984768"/>
            <a:ext cx="1961372" cy="662609"/>
          </a:xfrm>
          <a:prstGeom prst="rect">
            <a:avLst/>
          </a:prstGeom>
        </p:spPr>
      </p:pic>
      <p:pic>
        <p:nvPicPr>
          <p:cNvPr id="253" name="Picture 252" descr="Server with solid fill">
            <a:extLst>
              <a:ext uri="{FF2B5EF4-FFF2-40B4-BE49-F238E27FC236}">
                <a16:creationId xmlns:a16="http://schemas.microsoft.com/office/drawing/2014/main" id="{905BD0CB-F4DA-4B33-BDB3-C955DE1074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t="7719" b="7719"/>
          <a:stretch/>
        </p:blipFill>
        <p:spPr>
          <a:xfrm>
            <a:off x="6125178" y="1790692"/>
            <a:ext cx="599245" cy="506732"/>
          </a:xfrm>
          <a:prstGeom prst="rect">
            <a:avLst/>
          </a:prstGeom>
        </p:spPr>
      </p:pic>
      <p:pic>
        <p:nvPicPr>
          <p:cNvPr id="261" name="Picture 16" descr="https://static.thenounproject.com/png/996079-200.png">
            <a:extLst>
              <a:ext uri="{FF2B5EF4-FFF2-40B4-BE49-F238E27FC236}">
                <a16:creationId xmlns:a16="http://schemas.microsoft.com/office/drawing/2014/main" id="{EE8194A5-BB65-46A0-B946-5C9ABEB7E5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003" y="22229468"/>
            <a:ext cx="150239" cy="150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7" name="Picture 38" descr="Partial sun with solid fill">
            <a:extLst>
              <a:ext uri="{FF2B5EF4-FFF2-40B4-BE49-F238E27FC236}">
                <a16:creationId xmlns:a16="http://schemas.microsoft.com/office/drawing/2014/main" id="{250DD8B2-CD7D-4E92-8815-C026C20791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 bwMode="auto">
          <a:xfrm flipH="1">
            <a:off x="5134296" y="6118712"/>
            <a:ext cx="488125" cy="48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" name="TextBox 408">
            <a:extLst>
              <a:ext uri="{FF2B5EF4-FFF2-40B4-BE49-F238E27FC236}">
                <a16:creationId xmlns:a16="http://schemas.microsoft.com/office/drawing/2014/main" id="{A76C0C19-F574-48A7-A21F-86DAB9D19AB9}"/>
              </a:ext>
            </a:extLst>
          </p:cNvPr>
          <p:cNvSpPr txBox="1"/>
          <p:nvPr/>
        </p:nvSpPr>
        <p:spPr>
          <a:xfrm>
            <a:off x="249582" y="2504129"/>
            <a:ext cx="8808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Food</a:t>
            </a:r>
          </a:p>
          <a:p>
            <a:pPr algn="ctr"/>
            <a:r>
              <a:rPr lang="en-US" sz="1100" dirty="0"/>
              <a:t>Healthy eating in action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54B049-F74B-48F1-A036-FC00BC393C00}"/>
              </a:ext>
            </a:extLst>
          </p:cNvPr>
          <p:cNvSpPr txBox="1"/>
          <p:nvPr/>
        </p:nvSpPr>
        <p:spPr>
          <a:xfrm>
            <a:off x="3343839" y="221328"/>
            <a:ext cx="513712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3600" dirty="0">
                <a:latin typeface="Modern Love"/>
                <a:cs typeface="Aharoni"/>
              </a:rPr>
              <a:t>Design Technology Learning Journey</a:t>
            </a:r>
          </a:p>
        </p:txBody>
      </p:sp>
      <p:sp>
        <p:nvSpPr>
          <p:cNvPr id="334" name="Oval 333">
            <a:extLst>
              <a:ext uri="{FF2B5EF4-FFF2-40B4-BE49-F238E27FC236}">
                <a16:creationId xmlns:a16="http://schemas.microsoft.com/office/drawing/2014/main" id="{67D857C8-6DBF-1441-BED6-4FF1EB531C36}"/>
              </a:ext>
            </a:extLst>
          </p:cNvPr>
          <p:cNvSpPr/>
          <p:nvPr/>
        </p:nvSpPr>
        <p:spPr>
          <a:xfrm>
            <a:off x="720023" y="12756270"/>
            <a:ext cx="1214980" cy="1304869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38" name="Oval 337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893661" y="12957054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0EC6A36B-BE5D-9742-9412-BEDB5350E9B4}"/>
              </a:ext>
            </a:extLst>
          </p:cNvPr>
          <p:cNvSpPr txBox="1"/>
          <p:nvPr/>
        </p:nvSpPr>
        <p:spPr>
          <a:xfrm>
            <a:off x="890412" y="13150435"/>
            <a:ext cx="841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1</a:t>
            </a:r>
          </a:p>
        </p:txBody>
      </p:sp>
      <p:sp>
        <p:nvSpPr>
          <p:cNvPr id="340" name="TextBox 339">
            <a:extLst>
              <a:ext uri="{FF2B5EF4-FFF2-40B4-BE49-F238E27FC236}">
                <a16:creationId xmlns:a16="http://schemas.microsoft.com/office/drawing/2014/main" id="{E2392CED-199C-044B-8C83-9528D182044C}"/>
              </a:ext>
            </a:extLst>
          </p:cNvPr>
          <p:cNvSpPr txBox="1"/>
          <p:nvPr/>
        </p:nvSpPr>
        <p:spPr>
          <a:xfrm>
            <a:off x="867121" y="13088411"/>
            <a:ext cx="841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YEAR</a:t>
            </a:r>
          </a:p>
        </p:txBody>
      </p:sp>
      <p:sp>
        <p:nvSpPr>
          <p:cNvPr id="349" name="Oval 348">
            <a:extLst>
              <a:ext uri="{FF2B5EF4-FFF2-40B4-BE49-F238E27FC236}">
                <a16:creationId xmlns:a16="http://schemas.microsoft.com/office/drawing/2014/main" id="{ACF0C630-75E2-F848-B9E5-7E5905E2C993}"/>
              </a:ext>
            </a:extLst>
          </p:cNvPr>
          <p:cNvSpPr/>
          <p:nvPr/>
        </p:nvSpPr>
        <p:spPr>
          <a:xfrm>
            <a:off x="7624388" y="6374026"/>
            <a:ext cx="1214980" cy="123276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60" name="Oval 359">
            <a:extLst>
              <a:ext uri="{FF2B5EF4-FFF2-40B4-BE49-F238E27FC236}">
                <a16:creationId xmlns:a16="http://schemas.microsoft.com/office/drawing/2014/main" id="{37258FC4-E633-1F40-B961-0AFD7DEF4AD4}"/>
              </a:ext>
            </a:extLst>
          </p:cNvPr>
          <p:cNvSpPr/>
          <p:nvPr/>
        </p:nvSpPr>
        <p:spPr>
          <a:xfrm>
            <a:off x="7813011" y="6527237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50" name="TextBox 349">
            <a:extLst>
              <a:ext uri="{FF2B5EF4-FFF2-40B4-BE49-F238E27FC236}">
                <a16:creationId xmlns:a16="http://schemas.microsoft.com/office/drawing/2014/main" id="{A8E84878-B999-3E45-A62E-A5D9A1ABF6E1}"/>
              </a:ext>
            </a:extLst>
          </p:cNvPr>
          <p:cNvSpPr txBox="1"/>
          <p:nvPr/>
        </p:nvSpPr>
        <p:spPr>
          <a:xfrm>
            <a:off x="7830333" y="6699933"/>
            <a:ext cx="766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4</a:t>
            </a:r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id="{F42C74E4-6C67-AB42-B00E-14010A9DAB4A}"/>
              </a:ext>
            </a:extLst>
          </p:cNvPr>
          <p:cNvSpPr txBox="1"/>
          <p:nvPr/>
        </p:nvSpPr>
        <p:spPr>
          <a:xfrm>
            <a:off x="7822099" y="6587807"/>
            <a:ext cx="841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YEAR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219AB6F-CC39-9542-9CB4-66613FD228E7}"/>
              </a:ext>
            </a:extLst>
          </p:cNvPr>
          <p:cNvSpPr txBox="1"/>
          <p:nvPr/>
        </p:nvSpPr>
        <p:spPr>
          <a:xfrm>
            <a:off x="7348069" y="2336112"/>
            <a:ext cx="8267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6</a:t>
            </a:r>
          </a:p>
        </p:txBody>
      </p:sp>
      <p:pic>
        <p:nvPicPr>
          <p:cNvPr id="4112" name="Picture 16" descr="Scissors with solid fill"/>
          <p:cNvPicPr>
            <a:picLocks noChangeAspect="1" noChangeArrowheads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 t="6315" b="6315"/>
          <a:stretch/>
        </p:blipFill>
        <p:spPr bwMode="auto">
          <a:xfrm rot="1005562">
            <a:off x="2280383" y="9830111"/>
            <a:ext cx="640765" cy="559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5" name="TextBox 424">
            <a:extLst>
              <a:ext uri="{FF2B5EF4-FFF2-40B4-BE49-F238E27FC236}">
                <a16:creationId xmlns:a16="http://schemas.microsoft.com/office/drawing/2014/main" id="{2EAB9A34-2326-4A53-B6A8-760EB303DC9E}"/>
              </a:ext>
            </a:extLst>
          </p:cNvPr>
          <p:cNvSpPr txBox="1"/>
          <p:nvPr/>
        </p:nvSpPr>
        <p:spPr>
          <a:xfrm>
            <a:off x="5498613" y="8231059"/>
            <a:ext cx="110986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Structures</a:t>
            </a:r>
          </a:p>
          <a:p>
            <a:pPr algn="ctr"/>
            <a:r>
              <a:rPr lang="en-US" sz="1100" dirty="0"/>
              <a:t>Shell structures - packaging</a:t>
            </a:r>
          </a:p>
        </p:txBody>
      </p:sp>
      <p:pic>
        <p:nvPicPr>
          <p:cNvPr id="427" name="Picture 64" descr="Packing Box Open with solid fill">
            <a:extLst>
              <a:ext uri="{FF2B5EF4-FFF2-40B4-BE49-F238E27FC236}">
                <a16:creationId xmlns:a16="http://schemas.microsoft.com/office/drawing/2014/main" id="{A300EDBA-F11C-45C3-B82F-17844D2DD2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 bwMode="auto">
          <a:xfrm>
            <a:off x="5031150" y="8140540"/>
            <a:ext cx="566608" cy="566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9" name="Picture 10" descr="Earth globe: Americas with solid fill">
            <a:extLst>
              <a:ext uri="{FF2B5EF4-FFF2-40B4-BE49-F238E27FC236}">
                <a16:creationId xmlns:a16="http://schemas.microsoft.com/office/drawing/2014/main" id="{7BA88B08-A389-4369-AFCA-6BC2AD16E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/>
        </p:blipFill>
        <p:spPr bwMode="auto">
          <a:xfrm>
            <a:off x="7915106" y="9636294"/>
            <a:ext cx="596919" cy="596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6" name="TextBox 435">
            <a:extLst>
              <a:ext uri="{FF2B5EF4-FFF2-40B4-BE49-F238E27FC236}">
                <a16:creationId xmlns:a16="http://schemas.microsoft.com/office/drawing/2014/main" id="{2EAB9A34-2326-4A53-B6A8-760EB303DC9E}"/>
              </a:ext>
            </a:extLst>
          </p:cNvPr>
          <p:cNvSpPr txBox="1"/>
          <p:nvPr/>
        </p:nvSpPr>
        <p:spPr>
          <a:xfrm>
            <a:off x="8323066" y="9393521"/>
            <a:ext cx="10979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Food</a:t>
            </a:r>
          </a:p>
          <a:p>
            <a:pPr algn="ctr"/>
            <a:r>
              <a:rPr lang="en-US" sz="1100" dirty="0"/>
              <a:t>Global food</a:t>
            </a:r>
          </a:p>
        </p:txBody>
      </p:sp>
      <p:sp>
        <p:nvSpPr>
          <p:cNvPr id="441" name="TextBox 440">
            <a:extLst>
              <a:ext uri="{FF2B5EF4-FFF2-40B4-BE49-F238E27FC236}">
                <a16:creationId xmlns:a16="http://schemas.microsoft.com/office/drawing/2014/main" id="{57FC3C7C-5CFD-4B19-BC23-6FD459B4AF0A}"/>
              </a:ext>
            </a:extLst>
          </p:cNvPr>
          <p:cNvSpPr txBox="1"/>
          <p:nvPr/>
        </p:nvSpPr>
        <p:spPr>
          <a:xfrm>
            <a:off x="5417037" y="6168821"/>
            <a:ext cx="107071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Food</a:t>
            </a:r>
          </a:p>
          <a:p>
            <a:pPr algn="ctr"/>
            <a:r>
              <a:rPr lang="en-US" sz="1100" dirty="0"/>
              <a:t>Smart Seasonality</a:t>
            </a:r>
          </a:p>
        </p:txBody>
      </p:sp>
      <p:pic>
        <p:nvPicPr>
          <p:cNvPr id="445" name="Picture 20" descr="Processor with solid fill">
            <a:extLst>
              <a:ext uri="{FF2B5EF4-FFF2-40B4-BE49-F238E27FC236}">
                <a16:creationId xmlns:a16="http://schemas.microsoft.com/office/drawing/2014/main" id="{A33F375C-4956-4141-ABBB-0115DE84C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 bwMode="auto">
          <a:xfrm>
            <a:off x="325375" y="5987913"/>
            <a:ext cx="546146" cy="546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6" name="Picture 156" descr="Modern architecture with solid fill">
            <a:extLst>
              <a:ext uri="{FF2B5EF4-FFF2-40B4-BE49-F238E27FC236}">
                <a16:creationId xmlns:a16="http://schemas.microsoft.com/office/drawing/2014/main" id="{3469B7D3-111E-48C1-B74A-64ECA8C008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 bwMode="auto">
          <a:xfrm>
            <a:off x="3071873" y="5420536"/>
            <a:ext cx="548910" cy="548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D71852D8-1A13-46D5-9ED9-C188B1FC9C13}"/>
              </a:ext>
            </a:extLst>
          </p:cNvPr>
          <p:cNvCxnSpPr>
            <a:cxnSpLocks/>
          </p:cNvCxnSpPr>
          <p:nvPr/>
        </p:nvCxnSpPr>
        <p:spPr>
          <a:xfrm>
            <a:off x="6575130" y="4521503"/>
            <a:ext cx="9096" cy="35353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0" name="Picture 449"/>
          <p:cNvPicPr/>
          <p:nvPr/>
        </p:nvPicPr>
        <p:blipFill rotWithShape="1">
          <a:blip r:embed="rId20" cstate="print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502" t="17027" r="68898" b="6510"/>
          <a:stretch/>
        </p:blipFill>
        <p:spPr>
          <a:xfrm>
            <a:off x="8365524" y="157766"/>
            <a:ext cx="1156814" cy="1169103"/>
          </a:xfrm>
          <a:prstGeom prst="rect">
            <a:avLst/>
          </a:prstGeom>
        </p:spPr>
      </p:pic>
      <p:sp>
        <p:nvSpPr>
          <p:cNvPr id="466" name="TextBox 465">
            <a:extLst>
              <a:ext uri="{FF2B5EF4-FFF2-40B4-BE49-F238E27FC236}">
                <a16:creationId xmlns:a16="http://schemas.microsoft.com/office/drawing/2014/main" id="{F6B0098E-A6F0-40FF-B837-67CDC8586C1A}"/>
              </a:ext>
            </a:extLst>
          </p:cNvPr>
          <p:cNvSpPr txBox="1"/>
          <p:nvPr/>
        </p:nvSpPr>
        <p:spPr>
          <a:xfrm>
            <a:off x="6041079" y="3966941"/>
            <a:ext cx="148537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Electrical Systems</a:t>
            </a:r>
          </a:p>
          <a:p>
            <a:pPr algn="ctr"/>
            <a:r>
              <a:rPr lang="en-US" sz="1100" dirty="0"/>
              <a:t>Pulleys and gears – electric vehicles</a:t>
            </a:r>
          </a:p>
        </p:txBody>
      </p:sp>
      <p:pic>
        <p:nvPicPr>
          <p:cNvPr id="28" name="Picture 27" descr="Electric car with solid fill"/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rcRect/>
          <a:stretch/>
        </p:blipFill>
        <p:spPr>
          <a:xfrm>
            <a:off x="5524755" y="3929636"/>
            <a:ext cx="640571" cy="640571"/>
          </a:xfrm>
          <a:prstGeom prst="rect">
            <a:avLst/>
          </a:prstGeom>
        </p:spPr>
      </p:pic>
      <p:pic>
        <p:nvPicPr>
          <p:cNvPr id="471" name="Picture 40" descr="Good Idea with solid fill">
            <a:extLst>
              <a:ext uri="{FF2B5EF4-FFF2-40B4-BE49-F238E27FC236}">
                <a16:creationId xmlns:a16="http://schemas.microsoft.com/office/drawing/2014/main" id="{D83AF615-A702-41D7-B999-8BE5FB1466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rcRect/>
          <a:stretch/>
        </p:blipFill>
        <p:spPr bwMode="auto">
          <a:xfrm>
            <a:off x="8226162" y="5301609"/>
            <a:ext cx="497089" cy="497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2" name="Picture 64" descr="Alterations &amp; Tailoring with solid fill">
            <a:extLst>
              <a:ext uri="{FF2B5EF4-FFF2-40B4-BE49-F238E27FC236}">
                <a16:creationId xmlns:a16="http://schemas.microsoft.com/office/drawing/2014/main" id="{6A7FF318-F91F-453C-A210-26A5A44120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rcRect/>
          <a:stretch/>
        </p:blipFill>
        <p:spPr bwMode="auto">
          <a:xfrm>
            <a:off x="2068296" y="3282570"/>
            <a:ext cx="645459" cy="645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37357" y="14200833"/>
            <a:ext cx="160429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Structures</a:t>
            </a:r>
          </a:p>
          <a:p>
            <a:pPr algn="ctr"/>
            <a:r>
              <a:rPr lang="en-GB" sz="1100" dirty="0"/>
              <a:t>Frame structures - bridges</a:t>
            </a:r>
          </a:p>
        </p:txBody>
      </p: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4EE1B1BE-FD5F-4B20-B018-7A50F36F26B4}"/>
              </a:ext>
            </a:extLst>
          </p:cNvPr>
          <p:cNvCxnSpPr>
            <a:cxnSpLocks/>
          </p:cNvCxnSpPr>
          <p:nvPr/>
        </p:nvCxnSpPr>
        <p:spPr>
          <a:xfrm flipV="1">
            <a:off x="3439502" y="13752315"/>
            <a:ext cx="0" cy="47334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AC2EAC17-B61F-4569-AFE1-B6F28876FC2D}"/>
              </a:ext>
            </a:extLst>
          </p:cNvPr>
          <p:cNvCxnSpPr>
            <a:cxnSpLocks/>
          </p:cNvCxnSpPr>
          <p:nvPr/>
        </p:nvCxnSpPr>
        <p:spPr>
          <a:xfrm>
            <a:off x="5400190" y="13037538"/>
            <a:ext cx="0" cy="44605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Bridge scene with solid fill"/>
          <p:cNvPicPr>
            <a:picLocks noChangeAspect="1"/>
          </p:cNvPicPr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rcRect/>
          <a:stretch/>
        </p:blipFill>
        <p:spPr>
          <a:xfrm>
            <a:off x="4011485" y="14164111"/>
            <a:ext cx="596596" cy="59659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71547" y="12454652"/>
            <a:ext cx="15170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Cooking</a:t>
            </a:r>
          </a:p>
          <a:p>
            <a:pPr algn="ctr"/>
            <a:r>
              <a:rPr lang="en-GB" sz="1100" dirty="0"/>
              <a:t>Let’s Start Cooking</a:t>
            </a:r>
          </a:p>
        </p:txBody>
      </p:sp>
      <p:pic>
        <p:nvPicPr>
          <p:cNvPr id="8" name="Picture 7" descr="Chef Hat with solid fill"/>
          <p:cNvPicPr>
            <a:picLocks noChangeAspect="1"/>
          </p:cNvPicPr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rcRect/>
          <a:stretch/>
        </p:blipFill>
        <p:spPr>
          <a:xfrm>
            <a:off x="5773586" y="12614537"/>
            <a:ext cx="587561" cy="587561"/>
          </a:xfrm>
          <a:prstGeom prst="rect">
            <a:avLst/>
          </a:prstGeom>
        </p:spPr>
      </p:pic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4EE1B1BE-FD5F-4B20-B018-7A50F36F26B4}"/>
              </a:ext>
            </a:extLst>
          </p:cNvPr>
          <p:cNvCxnSpPr>
            <a:cxnSpLocks/>
            <a:stCxn id="9" idx="0"/>
            <a:endCxn id="24" idx="3"/>
          </p:cNvCxnSpPr>
          <p:nvPr/>
        </p:nvCxnSpPr>
        <p:spPr>
          <a:xfrm flipH="1" flipV="1">
            <a:off x="8397889" y="13657827"/>
            <a:ext cx="251478" cy="264113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974246" y="13921940"/>
            <a:ext cx="135024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Textiles</a:t>
            </a:r>
          </a:p>
          <a:p>
            <a:pPr algn="ctr"/>
            <a:r>
              <a:rPr lang="en-GB" sz="1100" dirty="0"/>
              <a:t>Using templates - puppets</a:t>
            </a:r>
          </a:p>
        </p:txBody>
      </p:sp>
      <p:pic>
        <p:nvPicPr>
          <p:cNvPr id="10" name="Picture 9" descr="Alterations &amp; Tailoring with solid fill"/>
          <p:cNvPicPr>
            <a:picLocks noChangeAspect="1"/>
          </p:cNvPicPr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rcRect/>
          <a:stretch/>
        </p:blipFill>
        <p:spPr>
          <a:xfrm flipV="1">
            <a:off x="7759762" y="14155538"/>
            <a:ext cx="689954" cy="689954"/>
          </a:xfrm>
          <a:prstGeom prst="rect">
            <a:avLst/>
          </a:prstGeom>
        </p:spPr>
      </p:pic>
      <p:pic>
        <p:nvPicPr>
          <p:cNvPr id="11" name="Picture 4" descr="Raw Materials with solid fill">
            <a:extLst>
              <a:ext uri="{FF2B5EF4-FFF2-40B4-BE49-F238E27FC236}">
                <a16:creationId xmlns:a16="http://schemas.microsoft.com/office/drawing/2014/main" id="{AFA69651-9872-ECA1-98E3-875E67C098F3}"/>
              </a:ext>
            </a:extLst>
          </p:cNvPr>
          <p:cNvPicPr>
            <a:picLocks noChangeAspect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5"/>
              </a:ext>
            </a:extLst>
          </a:blip>
          <a:srcRect/>
          <a:stretch/>
        </p:blipFill>
        <p:spPr>
          <a:xfrm>
            <a:off x="5809635" y="16223436"/>
            <a:ext cx="596596" cy="59659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BEC2D6B-4F19-4A1F-596B-13E37DA41B9A}"/>
              </a:ext>
            </a:extLst>
          </p:cNvPr>
          <p:cNvSpPr txBox="1"/>
          <p:nvPr/>
        </p:nvSpPr>
        <p:spPr>
          <a:xfrm>
            <a:off x="6247039" y="16543552"/>
            <a:ext cx="9915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/>
              <a:t>Exploring materials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2EB190-185F-4CCD-8197-F4A4D6012936}"/>
              </a:ext>
            </a:extLst>
          </p:cNvPr>
          <p:cNvSpPr txBox="1"/>
          <p:nvPr/>
        </p:nvSpPr>
        <p:spPr>
          <a:xfrm>
            <a:off x="5411145" y="10505482"/>
            <a:ext cx="135024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Mechanical Systems</a:t>
            </a:r>
          </a:p>
          <a:p>
            <a:pPr algn="ctr"/>
            <a:r>
              <a:rPr lang="en-GB" sz="1100" dirty="0"/>
              <a:t>Levers and sliders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81E9E8D-AB75-C8EF-03C7-98B7D6E37C3E}"/>
              </a:ext>
            </a:extLst>
          </p:cNvPr>
          <p:cNvSpPr txBox="1"/>
          <p:nvPr/>
        </p:nvSpPr>
        <p:spPr>
          <a:xfrm>
            <a:off x="3040013" y="12046925"/>
            <a:ext cx="11360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Food</a:t>
            </a:r>
          </a:p>
          <a:p>
            <a:pPr algn="ctr"/>
            <a:r>
              <a:rPr lang="en-GB" sz="1100" dirty="0"/>
              <a:t>Healthy eating</a:t>
            </a:r>
          </a:p>
        </p:txBody>
      </p:sp>
      <p:pic>
        <p:nvPicPr>
          <p:cNvPr id="17" name="Picture 4" descr="Fruit bowl with solid fill">
            <a:extLst>
              <a:ext uri="{FF2B5EF4-FFF2-40B4-BE49-F238E27FC236}">
                <a16:creationId xmlns:a16="http://schemas.microsoft.com/office/drawing/2014/main" id="{6C590397-6C00-7DE7-494B-DA5FECA8CE6D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7"/>
              </a:ext>
            </a:extLst>
          </a:blip>
          <a:srcRect/>
          <a:stretch/>
        </p:blipFill>
        <p:spPr>
          <a:xfrm>
            <a:off x="2535730" y="11871975"/>
            <a:ext cx="596596" cy="596596"/>
          </a:xfrm>
          <a:prstGeom prst="rect">
            <a:avLst/>
          </a:prstGeom>
        </p:spPr>
      </p:pic>
      <p:pic>
        <p:nvPicPr>
          <p:cNvPr id="19" name="Picture 9" descr="Gears with solid fill">
            <a:extLst>
              <a:ext uri="{FF2B5EF4-FFF2-40B4-BE49-F238E27FC236}">
                <a16:creationId xmlns:a16="http://schemas.microsoft.com/office/drawing/2014/main" id="{E395BDB2-E3F1-DD16-2D90-A65EAB292A49}"/>
              </a:ext>
            </a:extLst>
          </p:cNvPr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9"/>
              </a:ext>
            </a:extLst>
          </a:blip>
          <a:srcRect/>
          <a:stretch/>
        </p:blipFill>
        <p:spPr>
          <a:xfrm flipV="1">
            <a:off x="6408109" y="10342435"/>
            <a:ext cx="689954" cy="68995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ABCE89F2-BD89-6304-9D9B-7686C29DE8FA}"/>
              </a:ext>
            </a:extLst>
          </p:cNvPr>
          <p:cNvSpPr txBox="1"/>
          <p:nvPr/>
        </p:nvSpPr>
        <p:spPr>
          <a:xfrm>
            <a:off x="189139" y="10751501"/>
            <a:ext cx="8639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Mechanical Systems</a:t>
            </a:r>
          </a:p>
          <a:p>
            <a:pPr algn="ctr"/>
            <a:r>
              <a:rPr lang="en-GB" sz="1100" dirty="0"/>
              <a:t>Wheels and axels</a:t>
            </a:r>
          </a:p>
        </p:txBody>
      </p:sp>
      <p:pic>
        <p:nvPicPr>
          <p:cNvPr id="21" name="Picture 7" descr="Steering Wheel with solid fill">
            <a:extLst>
              <a:ext uri="{FF2B5EF4-FFF2-40B4-BE49-F238E27FC236}">
                <a16:creationId xmlns:a16="http://schemas.microsoft.com/office/drawing/2014/main" id="{B0BA5866-729B-44B9-1E23-7767A8F5772E}"/>
              </a:ext>
            </a:extLst>
          </p:cNvPr>
          <p:cNvPicPr>
            <a:picLocks noChangeAspect="1"/>
          </p:cNvPicPr>
          <p:nvPr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rcRect/>
          <a:stretch/>
        </p:blipFill>
        <p:spPr>
          <a:xfrm>
            <a:off x="213202" y="10192140"/>
            <a:ext cx="587561" cy="58756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BB3AE61-0B6B-FF5C-F1C1-B973F8CE68D2}"/>
              </a:ext>
            </a:extLst>
          </p:cNvPr>
          <p:cNvSpPr txBox="1"/>
          <p:nvPr/>
        </p:nvSpPr>
        <p:spPr>
          <a:xfrm>
            <a:off x="2578769" y="7568767"/>
            <a:ext cx="144489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/>
              <a:t>Mechanical Systems</a:t>
            </a:r>
          </a:p>
          <a:p>
            <a:pPr algn="ctr"/>
            <a:r>
              <a:rPr lang="en-US" sz="1100" dirty="0"/>
              <a:t>Levers and linkages – interactive books</a:t>
            </a:r>
          </a:p>
        </p:txBody>
      </p:sp>
      <p:pic>
        <p:nvPicPr>
          <p:cNvPr id="23" name="Picture 64" descr="Storytelling with solid fill">
            <a:extLst>
              <a:ext uri="{FF2B5EF4-FFF2-40B4-BE49-F238E27FC236}">
                <a16:creationId xmlns:a16="http://schemas.microsoft.com/office/drawing/2014/main" id="{21898693-692D-C1EF-55D4-B8D23982D7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rcRect/>
          <a:stretch/>
        </p:blipFill>
        <p:spPr bwMode="auto">
          <a:xfrm>
            <a:off x="2111306" y="7488881"/>
            <a:ext cx="566608" cy="566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56" descr="Fruit bowl with solid fill">
            <a:extLst>
              <a:ext uri="{FF2B5EF4-FFF2-40B4-BE49-F238E27FC236}">
                <a16:creationId xmlns:a16="http://schemas.microsoft.com/office/drawing/2014/main" id="{677CAD96-DF59-FC45-E7B8-AA4DC426C4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rcRect/>
          <a:stretch/>
        </p:blipFill>
        <p:spPr bwMode="auto">
          <a:xfrm>
            <a:off x="249017" y="1955219"/>
            <a:ext cx="548910" cy="548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Building Brick Wall with solid fill">
            <a:extLst>
              <a:ext uri="{FF2B5EF4-FFF2-40B4-BE49-F238E27FC236}">
                <a16:creationId xmlns:a16="http://schemas.microsoft.com/office/drawing/2014/main" id="{943E2713-CC2B-4F3D-D346-E7D83E9126A2}"/>
              </a:ext>
            </a:extLst>
          </p:cNvPr>
          <p:cNvPicPr>
            <a:picLocks noChangeAspect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5"/>
              </a:ext>
            </a:extLst>
          </a:blip>
          <a:srcRect/>
          <a:stretch/>
        </p:blipFill>
        <p:spPr>
          <a:xfrm>
            <a:off x="4840858" y="14886304"/>
            <a:ext cx="596596" cy="596596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3429E86-1EDA-ECC4-89A7-966EE4A7D8C4}"/>
              </a:ext>
            </a:extLst>
          </p:cNvPr>
          <p:cNvSpPr txBox="1"/>
          <p:nvPr/>
        </p:nvSpPr>
        <p:spPr>
          <a:xfrm>
            <a:off x="5292766" y="14857281"/>
            <a:ext cx="9915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/>
              <a:t>Making and building</a:t>
            </a:r>
          </a:p>
        </p:txBody>
      </p:sp>
      <p:pic>
        <p:nvPicPr>
          <p:cNvPr id="29" name="Picture 4" descr="Brainstorm with solid fill">
            <a:extLst>
              <a:ext uri="{FF2B5EF4-FFF2-40B4-BE49-F238E27FC236}">
                <a16:creationId xmlns:a16="http://schemas.microsoft.com/office/drawing/2014/main" id="{DE911D03-BB50-B981-DC67-E2A60AD16DFE}"/>
              </a:ext>
            </a:extLst>
          </p:cNvPr>
          <p:cNvPicPr>
            <a:picLocks noChangeAspect="1"/>
          </p:cNvPicPr>
          <p:nvPr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7"/>
              </a:ext>
            </a:extLst>
          </a:blip>
          <a:srcRect/>
          <a:stretch/>
        </p:blipFill>
        <p:spPr>
          <a:xfrm>
            <a:off x="3787470" y="16397392"/>
            <a:ext cx="522313" cy="522313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FE8D7C82-7CAF-9D3B-B640-B695F02FD27B}"/>
              </a:ext>
            </a:extLst>
          </p:cNvPr>
          <p:cNvSpPr txBox="1"/>
          <p:nvPr/>
        </p:nvSpPr>
        <p:spPr>
          <a:xfrm>
            <a:off x="4008161" y="16389145"/>
            <a:ext cx="9915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/>
              <a:t>Problem solving</a:t>
            </a:r>
          </a:p>
        </p:txBody>
      </p:sp>
      <p:pic>
        <p:nvPicPr>
          <p:cNvPr id="31" name="Picture 4" descr="Sign language with solid fill">
            <a:extLst>
              <a:ext uri="{FF2B5EF4-FFF2-40B4-BE49-F238E27FC236}">
                <a16:creationId xmlns:a16="http://schemas.microsoft.com/office/drawing/2014/main" id="{77E7E249-ABF3-6150-A4EF-F56CB554ECDB}"/>
              </a:ext>
            </a:extLst>
          </p:cNvPr>
          <p:cNvPicPr>
            <a:picLocks noChangeAspect="1"/>
          </p:cNvPicPr>
          <p:nvPr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9"/>
              </a:ext>
            </a:extLst>
          </a:blip>
          <a:srcRect/>
          <a:stretch/>
        </p:blipFill>
        <p:spPr>
          <a:xfrm>
            <a:off x="870592" y="16336654"/>
            <a:ext cx="596596" cy="596596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AAD1362C-AFF0-956B-9D3F-49188D820A72}"/>
              </a:ext>
            </a:extLst>
          </p:cNvPr>
          <p:cNvSpPr txBox="1"/>
          <p:nvPr/>
        </p:nvSpPr>
        <p:spPr>
          <a:xfrm>
            <a:off x="1371679" y="16483259"/>
            <a:ext cx="9915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/>
              <a:t>Fine motor skills</a:t>
            </a:r>
          </a:p>
        </p:txBody>
      </p:sp>
      <p:pic>
        <p:nvPicPr>
          <p:cNvPr id="33" name="Picture 4" descr="Scales of justice with solid fill">
            <a:extLst>
              <a:ext uri="{FF2B5EF4-FFF2-40B4-BE49-F238E27FC236}">
                <a16:creationId xmlns:a16="http://schemas.microsoft.com/office/drawing/2014/main" id="{CE47CC05-D9B9-988D-27BA-227A84FED5CF}"/>
              </a:ext>
            </a:extLst>
          </p:cNvPr>
          <p:cNvPicPr>
            <a:picLocks noChangeAspect="1"/>
          </p:cNvPicPr>
          <p:nvPr/>
        </p:nvPicPr>
        <p:blipFill>
          <a:blip r:embed="rId5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1"/>
              </a:ext>
            </a:extLst>
          </a:blip>
          <a:srcRect/>
          <a:stretch/>
        </p:blipFill>
        <p:spPr>
          <a:xfrm>
            <a:off x="2029581" y="14544626"/>
            <a:ext cx="541587" cy="541587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17D83966-FAAE-7F5E-1AD9-0881042A6DB8}"/>
              </a:ext>
            </a:extLst>
          </p:cNvPr>
          <p:cNvSpPr txBox="1"/>
          <p:nvPr/>
        </p:nvSpPr>
        <p:spPr>
          <a:xfrm>
            <a:off x="2382766" y="14868453"/>
            <a:ext cx="13383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/>
              <a:t>Comparing length, weight and capacity</a:t>
            </a:r>
          </a:p>
        </p:txBody>
      </p:sp>
      <p:pic>
        <p:nvPicPr>
          <p:cNvPr id="35" name="Picture 4" descr="Glue with solid fill">
            <a:extLst>
              <a:ext uri="{FF2B5EF4-FFF2-40B4-BE49-F238E27FC236}">
                <a16:creationId xmlns:a16="http://schemas.microsoft.com/office/drawing/2014/main" id="{22D77BF1-4F1E-8523-4D07-8CB954765D49}"/>
              </a:ext>
            </a:extLst>
          </p:cNvPr>
          <p:cNvPicPr>
            <a:picLocks noChangeAspect="1"/>
          </p:cNvPicPr>
          <p:nvPr/>
        </p:nvPicPr>
        <p:blipFill>
          <a:blip r:embed="rId5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3"/>
              </a:ext>
            </a:extLst>
          </a:blip>
          <a:srcRect/>
          <a:stretch/>
        </p:blipFill>
        <p:spPr>
          <a:xfrm>
            <a:off x="273362" y="14513926"/>
            <a:ext cx="564481" cy="564481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E7D44A14-A82A-918F-5470-A4C364E1C15C}"/>
              </a:ext>
            </a:extLst>
          </p:cNvPr>
          <p:cNvSpPr txBox="1"/>
          <p:nvPr/>
        </p:nvSpPr>
        <p:spPr>
          <a:xfrm>
            <a:off x="89825" y="15019987"/>
            <a:ext cx="9915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/>
              <a:t>Joining materials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3DD651-6F28-878C-0266-6A09943E8408}"/>
              </a:ext>
            </a:extLst>
          </p:cNvPr>
          <p:cNvSpPr txBox="1"/>
          <p:nvPr/>
        </p:nvSpPr>
        <p:spPr>
          <a:xfrm>
            <a:off x="2354487" y="13421012"/>
            <a:ext cx="1276472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Exploring, reinforcing and testing structures</a:t>
            </a:r>
            <a:endParaRPr lang="en-GB" sz="8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58DFD6-5081-F086-252D-B26D6ED123C4}"/>
              </a:ext>
            </a:extLst>
          </p:cNvPr>
          <p:cNvSpPr txBox="1"/>
          <p:nvPr/>
        </p:nvSpPr>
        <p:spPr>
          <a:xfrm>
            <a:off x="4138345" y="13542089"/>
            <a:ext cx="2367806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Basic skills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Likes and dislikes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F70174D-9412-8ED9-58C4-9AB3FF6D01C2}"/>
              </a:ext>
            </a:extLst>
          </p:cNvPr>
          <p:cNvSpPr txBox="1"/>
          <p:nvPr/>
        </p:nvSpPr>
        <p:spPr>
          <a:xfrm>
            <a:off x="6834712" y="13365439"/>
            <a:ext cx="1563177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Fabrics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</a:rPr>
              <a:t>Simple sewing techniques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</a:rPr>
              <a:t>Using templates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</a:rPr>
              <a:t>Finishing techniques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1AE02FB-70A1-30DE-D689-0425E47289BD}"/>
              </a:ext>
            </a:extLst>
          </p:cNvPr>
          <p:cNvSpPr txBox="1"/>
          <p:nvPr/>
        </p:nvSpPr>
        <p:spPr>
          <a:xfrm>
            <a:off x="2723289" y="11146813"/>
            <a:ext cx="1276472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More skills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Food origins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The Eatwell Guide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A198D79-A6F5-2D40-D225-049C5B96989F}"/>
              </a:ext>
            </a:extLst>
          </p:cNvPr>
          <p:cNvSpPr txBox="1"/>
          <p:nvPr/>
        </p:nvSpPr>
        <p:spPr>
          <a:xfrm>
            <a:off x="6001304" y="11223485"/>
            <a:ext cx="152618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Disassemble and assemble levers and sliders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Joining materials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83379F1-CF3A-6BFF-CEB0-80A218361084}"/>
              </a:ext>
            </a:extLst>
          </p:cNvPr>
          <p:cNvSpPr txBox="1"/>
          <p:nvPr/>
        </p:nvSpPr>
        <p:spPr>
          <a:xfrm>
            <a:off x="910633" y="10000443"/>
            <a:ext cx="795546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Material properties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Construction techniques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58DAC20-10A6-88E9-91B9-B955DBFCA2AE}"/>
              </a:ext>
            </a:extLst>
          </p:cNvPr>
          <p:cNvSpPr txBox="1"/>
          <p:nvPr/>
        </p:nvSpPr>
        <p:spPr>
          <a:xfrm>
            <a:off x="1028777" y="10634487"/>
            <a:ext cx="72701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0"/>
            <a:r>
              <a:rPr lang="en-GB" sz="800" dirty="0">
                <a:solidFill>
                  <a:srgbClr val="FFFFFF"/>
                </a:solidFill>
                <a:latin typeface="Calibri"/>
                <a:ea typeface="Segoe UI"/>
                <a:cs typeface="Segoe UI"/>
              </a:rPr>
              <a:t>Designing, finishing and testing a product</a:t>
            </a:r>
            <a:endParaRPr lang="en-US" sz="1000" dirty="0">
              <a:cs typeface="Segoe UI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F4DC8AD-AE57-AB81-DB10-255D5114D038}"/>
              </a:ext>
            </a:extLst>
          </p:cNvPr>
          <p:cNvSpPr txBox="1"/>
          <p:nvPr/>
        </p:nvSpPr>
        <p:spPr>
          <a:xfrm>
            <a:off x="2269146" y="9011380"/>
            <a:ext cx="193312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Joining and cutting techniques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Fabric properties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Decorative techniques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964D23F-8D29-8410-32F0-8490FC844A0D}"/>
              </a:ext>
            </a:extLst>
          </p:cNvPr>
          <p:cNvSpPr txBox="1"/>
          <p:nvPr/>
        </p:nvSpPr>
        <p:spPr>
          <a:xfrm>
            <a:off x="5005443" y="9118566"/>
            <a:ext cx="193312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Assemble and strengthen structures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Annotated sketches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Branding and promotion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E0A2084-794C-E355-D385-AF8F8FCEE771}"/>
              </a:ext>
            </a:extLst>
          </p:cNvPr>
          <p:cNvSpPr txBox="1"/>
          <p:nvPr/>
        </p:nvSpPr>
        <p:spPr>
          <a:xfrm>
            <a:off x="8224755" y="7975941"/>
            <a:ext cx="795546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More skills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Food for special occasions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Familiar and unfamiliar foods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677116F-1799-A7D9-52F9-63383E3B886E}"/>
              </a:ext>
            </a:extLst>
          </p:cNvPr>
          <p:cNvSpPr txBox="1"/>
          <p:nvPr/>
        </p:nvSpPr>
        <p:spPr>
          <a:xfrm>
            <a:off x="4935231" y="6885139"/>
            <a:ext cx="193312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More skills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Seasonality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Healthy swaps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3402BBD-FCF8-C154-EFFC-B361EE3DFE11}"/>
              </a:ext>
            </a:extLst>
          </p:cNvPr>
          <p:cNvSpPr txBox="1"/>
          <p:nvPr/>
        </p:nvSpPr>
        <p:spPr>
          <a:xfrm>
            <a:off x="2109165" y="6838864"/>
            <a:ext cx="193312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Types of linkages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Assembling components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E2FB156-E88D-DE8B-45E2-C15BBA9782E7}"/>
              </a:ext>
            </a:extLst>
          </p:cNvPr>
          <p:cNvSpPr txBox="1"/>
          <p:nvPr/>
        </p:nvSpPr>
        <p:spPr>
          <a:xfrm>
            <a:off x="843525" y="5365806"/>
            <a:ext cx="916206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Micro- controllers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Connecting components safely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Understanding data</a:t>
            </a:r>
          </a:p>
          <a:p>
            <a:pPr algn="ctr"/>
            <a:endParaRPr lang="en-GB" sz="8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3AD897A-6B1F-E936-C940-025AC2A5A73D}"/>
              </a:ext>
            </a:extLst>
          </p:cNvPr>
          <p:cNvSpPr txBox="1"/>
          <p:nvPr/>
        </p:nvSpPr>
        <p:spPr>
          <a:xfrm>
            <a:off x="2857369" y="4666457"/>
            <a:ext cx="1452196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Computer Aided Design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3D shapes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Exploded diagrams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35197EA-6130-8F92-3B81-DA8DDC7D39F5}"/>
              </a:ext>
            </a:extLst>
          </p:cNvPr>
          <p:cNvSpPr txBox="1"/>
          <p:nvPr/>
        </p:nvSpPr>
        <p:spPr>
          <a:xfrm>
            <a:off x="5321037" y="4735277"/>
            <a:ext cx="1701908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Switches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Circuit diagrams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Aerodynamics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DEDAE1D-AE09-AD23-6C9C-0D3E1185605F}"/>
              </a:ext>
            </a:extLst>
          </p:cNvPr>
          <p:cNvSpPr txBox="1"/>
          <p:nvPr/>
        </p:nvSpPr>
        <p:spPr>
          <a:xfrm>
            <a:off x="8102861" y="3636145"/>
            <a:ext cx="736507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Food production and processing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Using our senses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Adapting recipes</a:t>
            </a:r>
          </a:p>
          <a:p>
            <a:pPr algn="ctr"/>
            <a:endParaRPr lang="en-GB" sz="8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289B8A61-3C3F-8F93-5A50-5DB09439E2BB}"/>
              </a:ext>
            </a:extLst>
          </p:cNvPr>
          <p:cNvSpPr txBox="1"/>
          <p:nvPr/>
        </p:nvSpPr>
        <p:spPr>
          <a:xfrm>
            <a:off x="5125169" y="2512483"/>
            <a:ext cx="192387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Inputs and outputs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Creating a programme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Fault finding</a:t>
            </a:r>
          </a:p>
        </p:txBody>
      </p:sp>
      <p:sp>
        <p:nvSpPr>
          <p:cNvPr id="449" name="TextBox 448">
            <a:extLst>
              <a:ext uri="{FF2B5EF4-FFF2-40B4-BE49-F238E27FC236}">
                <a16:creationId xmlns:a16="http://schemas.microsoft.com/office/drawing/2014/main" id="{F2EA9E7D-EE58-0579-7D03-0E61C8156CE6}"/>
              </a:ext>
            </a:extLst>
          </p:cNvPr>
          <p:cNvSpPr txBox="1"/>
          <p:nvPr/>
        </p:nvSpPr>
        <p:spPr>
          <a:xfrm>
            <a:off x="2832691" y="2567893"/>
            <a:ext cx="1701908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Seams and curves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Pockets and slots 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Functional vs aesthetic</a:t>
            </a:r>
          </a:p>
        </p:txBody>
      </p:sp>
      <p:sp>
        <p:nvSpPr>
          <p:cNvPr id="451" name="TextBox 450">
            <a:extLst>
              <a:ext uri="{FF2B5EF4-FFF2-40B4-BE49-F238E27FC236}">
                <a16:creationId xmlns:a16="http://schemas.microsoft.com/office/drawing/2014/main" id="{9EE4E4B3-D8DD-F852-8613-9C6556A7882D}"/>
              </a:ext>
            </a:extLst>
          </p:cNvPr>
          <p:cNvSpPr txBox="1"/>
          <p:nvPr/>
        </p:nvSpPr>
        <p:spPr>
          <a:xfrm>
            <a:off x="780194" y="1483870"/>
            <a:ext cx="805276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Food labels</a:t>
            </a:r>
          </a:p>
          <a:p>
            <a:pPr algn="ctr"/>
            <a:r>
              <a:rPr lang="en-GB" sz="800" dirty="0">
                <a:solidFill>
                  <a:schemeClr val="bg1"/>
                </a:solidFill>
                <a:cs typeface="Calibri"/>
              </a:rPr>
              <a:t>Healthy communities</a:t>
            </a:r>
          </a:p>
        </p:txBody>
      </p:sp>
    </p:spTree>
    <p:extLst>
      <p:ext uri="{BB962C8B-B14F-4D97-AF65-F5344CB8AC3E}">
        <p14:creationId xmlns:p14="http://schemas.microsoft.com/office/powerpoint/2010/main" val="107432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b770a4c-051c-4db7-a0a7-bbd48a469135">
      <Terms xmlns="http://schemas.microsoft.com/office/infopath/2007/PartnerControls"/>
    </lcf76f155ced4ddcb4097134ff3c332f>
    <TaxCatchAll xmlns="c932b13c-7081-4c30-acf7-7f7d193560b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2A22F8B94C24895EDFECFCE663DBA" ma:contentTypeVersion="17" ma:contentTypeDescription="Create a new document." ma:contentTypeScope="" ma:versionID="e7ca0f7ba83e97fab9c6c1423eea405e">
  <xsd:schema xmlns:xsd="http://www.w3.org/2001/XMLSchema" xmlns:xs="http://www.w3.org/2001/XMLSchema" xmlns:p="http://schemas.microsoft.com/office/2006/metadata/properties" xmlns:ns2="5b770a4c-051c-4db7-a0a7-bbd48a469135" xmlns:ns3="c932b13c-7081-4c30-acf7-7f7d193560bd" targetNamespace="http://schemas.microsoft.com/office/2006/metadata/properties" ma:root="true" ma:fieldsID="0288e209cdabb979662ab7ce4e1c6639" ns2:_="" ns3:_="">
    <xsd:import namespace="5b770a4c-051c-4db7-a0a7-bbd48a469135"/>
    <xsd:import namespace="c932b13c-7081-4c30-acf7-7f7d193560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770a4c-051c-4db7-a0a7-bbd48a4691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32b13c-7081-4c30-acf7-7f7d193560b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4d59445-631d-4e18-a66e-25b2944a3cf5}" ma:internalName="TaxCatchAll" ma:showField="CatchAllData" ma:web="c932b13c-7081-4c30-acf7-7f7d19356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5A27DCD-ADBF-4059-B417-9019CAE220D5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c932b13c-7081-4c30-acf7-7f7d193560bd"/>
    <ds:schemaRef ds:uri="5b770a4c-051c-4db7-a0a7-bbd48a469135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1FCD289-A651-4D87-8F58-1519445F87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770a4c-051c-4db7-a0a7-bbd48a469135"/>
    <ds:schemaRef ds:uri="c932b13c-7081-4c30-acf7-7f7d193560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CE86BD6-A30B-4894-8697-133E7F0F6D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19082</TotalTime>
  <Words>268</Words>
  <Application>Microsoft Office PowerPoint</Application>
  <PresentationFormat>Custom</PresentationFormat>
  <Paragraphs>107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Elizabeth Oates</cp:lastModifiedBy>
  <cp:revision>549</cp:revision>
  <cp:lastPrinted>2022-12-20T14:44:52Z</cp:lastPrinted>
  <dcterms:created xsi:type="dcterms:W3CDTF">2018-02-08T08:28:53Z</dcterms:created>
  <dcterms:modified xsi:type="dcterms:W3CDTF">2025-11-05T08:09:28Z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0x010100EB22A22F8B94C24895EDFECFCE663DBA</vt:lpwstr>
  </property>
  <property fmtid="{D5CDD505-2E9C-101B-9397-08002B2CF9AE}" pid="3" name="MediaServiceImageTags">
    <vt:lpwstr/>
  </property>
</Properties>
</file>